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3" r:id="rId43"/>
    <p:sldId id="344" r:id="rId4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7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4B210-D53D-3007-41D2-D2BC27748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BFD971F-4692-7D9E-1018-F391E1987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800E82-EA29-06CC-8148-EE5D0522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D27660-B395-012F-6C2B-7B829BFF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9CFB4AF-479E-CBC0-B493-34882241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895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803CF-047D-19EA-1EB6-EBFC7E77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D1B2BB-E332-97C1-E0F6-13AA88B28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AA619A-1E79-3623-D554-A2517E0B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1B534B-25E1-245B-C409-B5BCBA6FA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A0326D-7965-228F-76E9-0BA17B2D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46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06C0565-B586-F37A-B5AB-2B34B9BC0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BB465AC-F907-72D6-E2F4-B77CE864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E7F672-634E-5ED2-74EC-E75A3AB7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1AB1F98-BE2B-04C9-D936-366D1DD7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40B203-04D5-56CE-A11C-FA89E6FE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37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9F63E-EB69-3931-5D6B-BA31B593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46EC9E-01D3-6FD4-D52E-4A5C4D204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2DA9D0-83DD-177F-9329-1B8ACB65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619C3E5-38F1-4D4F-33F0-1448FF47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0E8F37-3FA4-B783-83F0-C9DDF9AF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064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04399-E33E-9589-B4A3-7E2B6DFD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2E8274-EDFE-B81A-76C8-5A572972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D091AB-C5EC-1201-D2B7-DC0CCED6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7F1A9FB-82AC-E194-008B-DD983036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EF49B6A-3159-7804-CF1D-FBF5A5C8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62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4BBD4-A4E1-6DFB-90B6-F72EE13E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255143-4797-1B47-6EC9-811BAEB80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D265329-EDF6-1A6C-6E32-D5EC74F23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E2FFD1B-F478-634B-51D3-7F30613E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AB29119-F0C7-C571-E053-23CDE78C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FD83B29-E161-A621-0B3A-9D31FB7D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742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9AACB-EA74-5E91-F70A-44C350C8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38198C-4C3A-778E-C547-8D8824B2B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C0020BD-5515-3D93-2BBC-F88890CFE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5869198-94D6-AE02-5923-5F41F9753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8165649-C818-1703-FD7D-793A423F5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30CE8F3-5792-BA8F-6EF8-52FB738DC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5B81DA9-C9F1-FA64-3666-41A068B6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AA085F9-E619-9BFA-1B9D-548C0C98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39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8C0AF-290D-BE35-556E-207DBBBF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FAE1594-329D-816A-C5F3-A0FE1D30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FDA062A-60A7-DD47-AE7F-D274D9F0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6E25387-661C-0848-0DF1-7E50979F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938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2411FD-A0A6-01CB-2D98-46EFD79FE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2973D60-B8E9-70C8-1B25-34B9AEEE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5771AE-BD46-A7A8-6434-708E2F5E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641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C27EC-8EC8-8BB4-EC86-64CCA66D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62D76C-078F-9D52-21D1-8E16B96B8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75EE4BA-EF35-E6C0-881C-CBBBA6319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EBA7F6C-F026-278C-B637-FA7317F8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92C137E-5F2D-BC74-F16A-7636CDD5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65F21D-7F06-FE05-72C9-6E4E2D4A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140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2040B-C97F-FFDF-104F-93049F46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F3D2F53-54AA-6A4D-2A1C-1A3F3A1AE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07E012-A1E4-B37F-C6C8-57A25FA25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AA3DC28-E8F4-9C06-C572-02189092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A38685-12CC-36B3-EA2C-3138A65B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C757917-7B02-89CA-4633-FA226598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382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316A734-17C0-F3B4-12E6-FEC40B1B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F038FE-452F-C401-F90F-0228BE8A1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4903CEA-D13E-583D-CC13-4C90F9622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29C755-EC34-4E0F-868B-49749E8FCF7B}" type="datetimeFigureOut">
              <a:rPr lang="da-DK" smtClean="0"/>
              <a:t>14-04-2025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2920E3-DB78-4645-F30B-E0065997C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8430073-EC4D-DC9F-A04A-3D2E8A710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20C26E-AB81-4A2E-BBD5-C1A1D2DFA7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396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ealogi.dk/index.php/maanedsvideo.html" TargetMode="External"/><Relationship Id="rId2" Type="http://schemas.openxmlformats.org/officeDocument/2006/relationships/hyperlink" Target="https://www.genealogi.dk/index.php/video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kbharkiv.dk/brug-samlingerne/kilder-paa-nettet/politiets-efterretninger-1867-1920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8DA59-3CD2-A5B0-0814-3BDB8E2D3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Politi og straffesager del 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92DAC68-4CA4-62EC-BD5D-84F300EBD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Ved </a:t>
            </a:r>
            <a:r>
              <a:rPr lang="da-DK"/>
              <a:t>Michael Dupont</a:t>
            </a:r>
          </a:p>
        </p:txBody>
      </p:sp>
    </p:spTree>
    <p:extLst>
      <p:ext uri="{BB962C8B-B14F-4D97-AF65-F5344CB8AC3E}">
        <p14:creationId xmlns:p14="http://schemas.microsoft.com/office/powerpoint/2010/main" val="2341421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000" dirty="0"/>
              <a:t>Politiefterretninger, navneregister A 1868 (føres efter køn og fødested):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7" y="1340768"/>
            <a:ext cx="617262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2196" y="190558"/>
            <a:ext cx="10515600" cy="1325563"/>
          </a:xfrm>
        </p:spPr>
        <p:txBody>
          <a:bodyPr/>
          <a:lstStyle/>
          <a:p>
            <a:r>
              <a:rPr lang="da-DK" dirty="0"/>
              <a:t>Politiefterretninger 1868, blad 5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90" y="1268760"/>
            <a:ext cx="8255950" cy="5589240"/>
          </a:xfrm>
        </p:spPr>
      </p:pic>
    </p:spTree>
    <p:extLst>
      <p:ext uri="{BB962C8B-B14F-4D97-AF65-F5344CB8AC3E}">
        <p14:creationId xmlns:p14="http://schemas.microsoft.com/office/powerpoint/2010/main" val="167568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64" y="0"/>
            <a:ext cx="4561517" cy="6971376"/>
          </a:xfrm>
        </p:spPr>
      </p:pic>
    </p:spTree>
    <p:extLst>
      <p:ext uri="{BB962C8B-B14F-4D97-AF65-F5344CB8AC3E}">
        <p14:creationId xmlns:p14="http://schemas.microsoft.com/office/powerpoint/2010/main" val="298640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80" y="0"/>
            <a:ext cx="4482156" cy="6963695"/>
          </a:xfrm>
        </p:spPr>
      </p:pic>
    </p:spTree>
    <p:extLst>
      <p:ext uri="{BB962C8B-B14F-4D97-AF65-F5344CB8AC3E}">
        <p14:creationId xmlns:p14="http://schemas.microsoft.com/office/powerpoint/2010/main" val="377849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23" y="-73892"/>
            <a:ext cx="4166414" cy="7003545"/>
          </a:xfrm>
        </p:spPr>
      </p:pic>
    </p:spTree>
    <p:extLst>
      <p:ext uri="{BB962C8B-B14F-4D97-AF65-F5344CB8AC3E}">
        <p14:creationId xmlns:p14="http://schemas.microsoft.com/office/powerpoint/2010/main" val="347113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Politiefterretninger 1900, blad 1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85" y="1340768"/>
            <a:ext cx="7931447" cy="5517232"/>
          </a:xfrm>
        </p:spPr>
      </p:pic>
    </p:spTree>
    <p:extLst>
      <p:ext uri="{BB962C8B-B14F-4D97-AF65-F5344CB8AC3E}">
        <p14:creationId xmlns:p14="http://schemas.microsoft.com/office/powerpoint/2010/main" val="153509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19" y="0"/>
            <a:ext cx="4639172" cy="6949480"/>
          </a:xfrm>
        </p:spPr>
      </p:pic>
    </p:spTree>
    <p:extLst>
      <p:ext uri="{BB962C8B-B14F-4D97-AF65-F5344CB8AC3E}">
        <p14:creationId xmlns:p14="http://schemas.microsoft.com/office/powerpoint/2010/main" val="147961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b="1534"/>
          <a:stretch/>
        </p:blipFill>
        <p:spPr>
          <a:xfrm>
            <a:off x="3771388" y="0"/>
            <a:ext cx="4365848" cy="6956455"/>
          </a:xfrm>
        </p:spPr>
      </p:pic>
    </p:spTree>
    <p:extLst>
      <p:ext uri="{BB962C8B-B14F-4D97-AF65-F5344CB8AC3E}">
        <p14:creationId xmlns:p14="http://schemas.microsoft.com/office/powerpoint/2010/main" val="37249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36" y="-68096"/>
            <a:ext cx="4666882" cy="6981197"/>
          </a:xfrm>
        </p:spPr>
      </p:pic>
    </p:spTree>
    <p:extLst>
      <p:ext uri="{BB962C8B-B14F-4D97-AF65-F5344CB8AC3E}">
        <p14:creationId xmlns:p14="http://schemas.microsoft.com/office/powerpoint/2010/main" val="326925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88" y="0"/>
            <a:ext cx="4362203" cy="7015403"/>
          </a:xfrm>
        </p:spPr>
      </p:pic>
    </p:spTree>
    <p:extLst>
      <p:ext uri="{BB962C8B-B14F-4D97-AF65-F5344CB8AC3E}">
        <p14:creationId xmlns:p14="http://schemas.microsoft.com/office/powerpoint/2010/main" val="237872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Husk også …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… at der kan være løse dokumenter (bilag) til protokollerne</a:t>
            </a:r>
          </a:p>
          <a:p>
            <a:r>
              <a:rPr lang="da-DK" dirty="0"/>
              <a:t>De kan også være afskrevet eller citeret i protokollerne, indskrevet efter retsmødet, eller findes i en kopibog til de enkelte protokoller</a:t>
            </a:r>
          </a:p>
        </p:txBody>
      </p:sp>
    </p:spTree>
    <p:extLst>
      <p:ext uri="{BB962C8B-B14F-4D97-AF65-F5344CB8AC3E}">
        <p14:creationId xmlns:p14="http://schemas.microsoft.com/office/powerpoint/2010/main" val="302012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Straffeakter 1897-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4114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dirty="0"/>
              <a:t>Straffesager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I København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I provinsen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Østre Landsret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Hjælpemidler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Strafferegistre</a:t>
            </a:r>
          </a:p>
        </p:txBody>
      </p:sp>
      <p:pic>
        <p:nvPicPr>
          <p:cNvPr id="2" name="Billede 1" descr="Skærmkli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268760"/>
            <a:ext cx="3865072" cy="5103876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6164211" y="6381328"/>
            <a:ext cx="3274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Foto fra København, beg. 1900-tallet</a:t>
            </a:r>
          </a:p>
        </p:txBody>
      </p:sp>
    </p:spTree>
    <p:extLst>
      <p:ext uri="{BB962C8B-B14F-4D97-AF65-F5344CB8AC3E}">
        <p14:creationId xmlns:p14="http://schemas.microsoft.com/office/powerpoint/2010/main" val="396889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altLang="da-DK" dirty="0"/>
              <a:t>Hvad er en straffeakt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91393"/>
            <a:ext cx="1031748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dirty="0"/>
              <a:t>Samling af dokumenter, der vidner om en persons kriminelle forhold. Kan bl.a. indeholde: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anklageskrift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udskrifter af rets- og dombog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efterforskning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dokumenter fremlagt i retten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straffeattest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billeder</a:t>
            </a:r>
          </a:p>
        </p:txBody>
      </p:sp>
    </p:spTree>
    <p:extLst>
      <p:ext uri="{BB962C8B-B14F-4D97-AF65-F5344CB8AC3E}">
        <p14:creationId xmlns:p14="http://schemas.microsoft.com/office/powerpoint/2010/main" val="252766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206" y="304800"/>
            <a:ext cx="7795954" cy="1143000"/>
          </a:xfrm>
        </p:spPr>
        <p:txBody>
          <a:bodyPr/>
          <a:lstStyle/>
          <a:p>
            <a:r>
              <a:rPr lang="da-DK" altLang="da-DK" dirty="0"/>
              <a:t>Straffesager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205" y="1524000"/>
            <a:ext cx="10374285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dirty="0"/>
              <a:t>Formål: Afgøre om tiltalte har gjort sig skyldig i en strafbelagt overtrædelse af loven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Anke: Straffen overstiger 20 dagbøder, bøde på over 3.000 kr. eller frakendelse af rettigheder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Byretternes afgørelser ankes til landsretterne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Landsretternes afgørelsen kan normalt ikke ankes til højesteret (kræver 2007 ff. godkendelse af Procesbevillingsnævnet)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1. instans: Byret, 2. instans: Landsret, 3. instans: Højesteret</a:t>
            </a:r>
          </a:p>
        </p:txBody>
      </p:sp>
    </p:spTree>
    <p:extLst>
      <p:ext uri="{BB962C8B-B14F-4D97-AF65-F5344CB8AC3E}">
        <p14:creationId xmlns:p14="http://schemas.microsoft.com/office/powerpoint/2010/main" val="237293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3633" y="381000"/>
            <a:ext cx="7772400" cy="1143000"/>
          </a:xfrm>
        </p:spPr>
        <p:txBody>
          <a:bodyPr/>
          <a:lstStyle/>
          <a:p>
            <a:r>
              <a:rPr lang="da-DK" altLang="da-DK"/>
              <a:t>Nævningesager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633" y="1447800"/>
            <a:ext cx="10483734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dirty="0"/>
              <a:t>Byretterne behandler nævningesager, hvis: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anklagemyndigheden kræver 4 år eller mere, dvs. alvorlige forbrydelser (fx voldtægt, mord o.l.)</a:t>
            </a:r>
          </a:p>
          <a:p>
            <a:pPr lvl="1">
              <a:lnSpc>
                <a:spcPct val="90000"/>
              </a:lnSpc>
            </a:pPr>
            <a:r>
              <a:rPr lang="da-DK" altLang="da-DK" dirty="0"/>
              <a:t>tiltalte nægter sig skyldig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Byretterne: 3 dommere og 6 nævninge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Ankede nævningesager behandles af landsretterne: 3 dommere og 9 nævninge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Dømmes skyldig: kræver 2 dommere og 4 nævninge (landsretterne: 2 dommere og 6 nævninge)</a:t>
            </a:r>
          </a:p>
        </p:txBody>
      </p:sp>
    </p:spTree>
    <p:extLst>
      <p:ext uri="{BB962C8B-B14F-4D97-AF65-F5344CB8AC3E}">
        <p14:creationId xmlns:p14="http://schemas.microsoft.com/office/powerpoint/2010/main" val="414789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Sagsgangen i straffesager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Anmeldelse til politiet</a:t>
            </a:r>
          </a:p>
          <a:p>
            <a:r>
              <a:rPr lang="da-DK" altLang="da-DK" dirty="0"/>
              <a:t>Politiet efterforsker sagen</a:t>
            </a:r>
          </a:p>
          <a:p>
            <a:r>
              <a:rPr lang="da-DK" altLang="da-DK" dirty="0"/>
              <a:t>Anklagemyndigheden (politidirektør/statsadvokat) tager stilling til tiltale</a:t>
            </a:r>
          </a:p>
          <a:p>
            <a:r>
              <a:rPr lang="da-DK" altLang="da-DK" dirty="0"/>
              <a:t>Enten tiltale eller tiltalefrafald</a:t>
            </a:r>
          </a:p>
          <a:p>
            <a:r>
              <a:rPr lang="da-DK" altLang="da-DK" dirty="0"/>
              <a:t>Tiltale: Indkaldt til retsmøde, får anklageskrift</a:t>
            </a:r>
          </a:p>
          <a:p>
            <a:r>
              <a:rPr lang="da-DK" altLang="da-DK" dirty="0"/>
              <a:t>Dom (og dermed en straffesag)</a:t>
            </a:r>
          </a:p>
          <a:p>
            <a:r>
              <a:rPr lang="da-DK" altLang="da-DK" dirty="0"/>
              <a:t>Evt. anke</a:t>
            </a:r>
          </a:p>
        </p:txBody>
      </p:sp>
    </p:spTree>
    <p:extLst>
      <p:ext uri="{BB962C8B-B14F-4D97-AF65-F5344CB8AC3E}">
        <p14:creationId xmlns:p14="http://schemas.microsoft.com/office/powerpoint/2010/main" val="1212766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Hvor finder man straffeakter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I København: Københavns Byret</a:t>
            </a:r>
          </a:p>
          <a:p>
            <a:r>
              <a:rPr lang="da-DK" altLang="da-DK" dirty="0"/>
              <a:t>I provinsen: Politiet</a:t>
            </a:r>
          </a:p>
          <a:p>
            <a:r>
              <a:rPr lang="da-DK" altLang="da-DK" dirty="0"/>
              <a:t>Vigtig pointe: Straffeakter skal findes dér, hvor forbrydelsen er sket, og hvor sagen derfor er efterforsket</a:t>
            </a:r>
          </a:p>
        </p:txBody>
      </p:sp>
    </p:spTree>
    <p:extLst>
      <p:ext uri="{BB962C8B-B14F-4D97-AF65-F5344CB8AC3E}">
        <p14:creationId xmlns:p14="http://schemas.microsoft.com/office/powerpoint/2010/main" val="3252155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Straffeakter i København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Navneregister til hovedjournalen</a:t>
            </a:r>
          </a:p>
          <a:p>
            <a:pPr lvl="1"/>
            <a:r>
              <a:rPr lang="da-DK" altLang="da-DK" dirty="0"/>
              <a:t>hovedjournalen er ligegyldig, men navneregistret oplyser om afdelingsnummeret</a:t>
            </a:r>
          </a:p>
          <a:p>
            <a:r>
              <a:rPr lang="da-DK" altLang="da-DK" dirty="0"/>
              <a:t>Afdelingsjournalen (med navneregister)</a:t>
            </a:r>
          </a:p>
          <a:p>
            <a:pPr lvl="1"/>
            <a:r>
              <a:rPr lang="da-DK" altLang="da-DK" dirty="0"/>
              <a:t>fortæller kort, hvem sagen omhandler, samt henviser til rets- og dombogen</a:t>
            </a:r>
          </a:p>
          <a:p>
            <a:pPr lvl="1"/>
            <a:r>
              <a:rPr lang="da-DK" altLang="da-DK" dirty="0"/>
              <a:t>afdelingsjournalnummeret = straffesagsnummeret</a:t>
            </a:r>
          </a:p>
          <a:p>
            <a:r>
              <a:rPr lang="da-DK" altLang="da-DK" dirty="0"/>
              <a:t>Straffeakten (skal findes under afdelingen)</a:t>
            </a:r>
          </a:p>
        </p:txBody>
      </p:sp>
    </p:spTree>
    <p:extLst>
      <p:ext uri="{BB962C8B-B14F-4D97-AF65-F5344CB8AC3E}">
        <p14:creationId xmlns:p14="http://schemas.microsoft.com/office/powerpoint/2010/main" val="2059084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Straffeakter i provinsen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9144000" cy="4343400"/>
          </a:xfrm>
        </p:spPr>
        <p:txBody>
          <a:bodyPr/>
          <a:lstStyle/>
          <a:p>
            <a:r>
              <a:rPr lang="da-DK" altLang="da-DK" dirty="0"/>
              <a:t>Den politikreds, hvor forbrydelsen skete</a:t>
            </a:r>
          </a:p>
          <a:p>
            <a:r>
              <a:rPr lang="da-DK" altLang="da-DK" dirty="0" err="1"/>
              <a:t>Straffeaktfortegnelsen</a:t>
            </a:r>
            <a:endParaRPr lang="da-DK" altLang="da-DK" dirty="0"/>
          </a:p>
          <a:p>
            <a:pPr lvl="1"/>
            <a:r>
              <a:rPr lang="da-DK" altLang="da-DK" dirty="0"/>
              <a:t>kaldes også </a:t>
            </a:r>
            <a:r>
              <a:rPr lang="da-DK" altLang="da-DK" dirty="0" err="1"/>
              <a:t>straffeaktjournalen</a:t>
            </a:r>
            <a:endParaRPr lang="da-DK" altLang="da-DK" dirty="0"/>
          </a:p>
          <a:p>
            <a:r>
              <a:rPr lang="da-DK" altLang="da-DK" dirty="0"/>
              <a:t>Straffeakten. Kan være arkiveret på:</a:t>
            </a:r>
          </a:p>
          <a:p>
            <a:pPr lvl="1"/>
            <a:r>
              <a:rPr lang="da-DK" altLang="da-DK" dirty="0"/>
              <a:t>løbenummer (mest udbredt)</a:t>
            </a:r>
          </a:p>
          <a:p>
            <a:pPr lvl="1"/>
            <a:r>
              <a:rPr lang="da-DK" altLang="da-DK" dirty="0"/>
              <a:t>domsdato (fx Hillerød og Kalundborg)</a:t>
            </a:r>
          </a:p>
          <a:p>
            <a:pPr lvl="1"/>
            <a:r>
              <a:rPr lang="da-DK" altLang="da-DK" dirty="0"/>
              <a:t>den dømtes fødselsdato (Bornholm og Frederikssund)</a:t>
            </a:r>
          </a:p>
        </p:txBody>
      </p:sp>
    </p:spTree>
    <p:extLst>
      <p:ext uri="{BB962C8B-B14F-4D97-AF65-F5344CB8AC3E}">
        <p14:creationId xmlns:p14="http://schemas.microsoft.com/office/powerpoint/2010/main" val="2643367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da-DK" dirty="0"/>
              <a:t>Eksempel på </a:t>
            </a:r>
            <a:r>
              <a:rPr lang="da-DK" dirty="0" err="1"/>
              <a:t>straffeaktjournal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1991544" y="980728"/>
            <a:ext cx="568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Holbæk Politi: </a:t>
            </a:r>
            <a:r>
              <a:rPr lang="da-DK" dirty="0" err="1"/>
              <a:t>Straffeaktfortegnelse</a:t>
            </a:r>
            <a:r>
              <a:rPr lang="da-DK" dirty="0"/>
              <a:t> 1919-1938, pk. </a:t>
            </a:r>
            <a:r>
              <a:rPr lang="da-DK" dirty="0" err="1"/>
              <a:t>XII.d</a:t>
            </a:r>
            <a:r>
              <a:rPr lang="da-DK" dirty="0"/>
              <a:t>-1:</a:t>
            </a:r>
          </a:p>
        </p:txBody>
      </p:sp>
      <p:pic>
        <p:nvPicPr>
          <p:cNvPr id="7" name="Billede 6" descr="Skærmkli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90" y="1412776"/>
            <a:ext cx="4016475" cy="5256584"/>
          </a:xfrm>
          <a:prstGeom prst="rect">
            <a:avLst/>
          </a:prstGeom>
        </p:spPr>
      </p:pic>
      <p:pic>
        <p:nvPicPr>
          <p:cNvPr id="9" name="Pladsholder til indhold 8" descr="Skærmkli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65" y="1412776"/>
            <a:ext cx="4039725" cy="5256584"/>
          </a:xfrm>
        </p:spPr>
      </p:pic>
    </p:spTree>
    <p:extLst>
      <p:ext uri="{BB962C8B-B14F-4D97-AF65-F5344CB8AC3E}">
        <p14:creationId xmlns:p14="http://schemas.microsoft.com/office/powerpoint/2010/main" val="2784225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4906" y="132369"/>
            <a:ext cx="10515600" cy="1325563"/>
          </a:xfrm>
        </p:spPr>
        <p:txBody>
          <a:bodyPr/>
          <a:lstStyle/>
          <a:p>
            <a:r>
              <a:rPr lang="da-DK" dirty="0"/>
              <a:t>Ditto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96752"/>
            <a:ext cx="4316494" cy="5328592"/>
          </a:xfrm>
        </p:spPr>
      </p:pic>
      <p:pic>
        <p:nvPicPr>
          <p:cNvPr id="5" name="Billede 4" descr="Skærmkli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>
          <a:xfrm>
            <a:off x="5951984" y="1196753"/>
            <a:ext cx="4613978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7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Indgangsmidler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Saglister</a:t>
            </a:r>
            <a:endParaRPr lang="da-DK" dirty="0"/>
          </a:p>
          <a:p>
            <a:r>
              <a:rPr lang="da-DK" dirty="0"/>
              <a:t>Strafferegistre</a:t>
            </a:r>
          </a:p>
          <a:p>
            <a:r>
              <a:rPr lang="da-DK" dirty="0"/>
              <a:t>Evt. navneregistre i protokollerne</a:t>
            </a:r>
          </a:p>
          <a:p>
            <a:r>
              <a:rPr lang="da-DK" dirty="0"/>
              <a:t>Politiefterretninger 1867-1990</a:t>
            </a:r>
          </a:p>
        </p:txBody>
      </p:sp>
    </p:spTree>
    <p:extLst>
      <p:ext uri="{BB962C8B-B14F-4D97-AF65-F5344CB8AC3E}">
        <p14:creationId xmlns:p14="http://schemas.microsoft.com/office/powerpoint/2010/main" val="4091948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Ankesager, Østre Landsret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/>
              <a:t>Fra Københavns Byret: Københavns Byret</a:t>
            </a:r>
          </a:p>
          <a:p>
            <a:pPr lvl="1"/>
            <a:r>
              <a:rPr lang="da-DK" altLang="da-DK"/>
              <a:t>1919-1942: Landsretssager: Anke- og nævningesager: Straffeakter (med register)</a:t>
            </a:r>
          </a:p>
          <a:p>
            <a:pPr lvl="1"/>
            <a:r>
              <a:rPr lang="da-DK" altLang="da-DK"/>
              <a:t>1943- : Henlagt på straffesagen</a:t>
            </a:r>
          </a:p>
          <a:p>
            <a:r>
              <a:rPr lang="da-DK" altLang="da-DK"/>
              <a:t>Fra provinsen: Politiet</a:t>
            </a:r>
          </a:p>
          <a:p>
            <a:pPr lvl="1"/>
            <a:r>
              <a:rPr lang="da-DK" altLang="da-DK"/>
              <a:t>Henlagt på straffesagen</a:t>
            </a:r>
          </a:p>
        </p:txBody>
      </p:sp>
    </p:spTree>
    <p:extLst>
      <p:ext uri="{BB962C8B-B14F-4D97-AF65-F5344CB8AC3E}">
        <p14:creationId xmlns:p14="http://schemas.microsoft.com/office/powerpoint/2010/main" val="1999033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Nævningesager, Østre Landsret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Fra Københavns Byret: Københavns Byret</a:t>
            </a:r>
          </a:p>
          <a:p>
            <a:pPr lvl="1"/>
            <a:r>
              <a:rPr lang="da-DK" altLang="da-DK" dirty="0"/>
              <a:t>1920-1976: Landsretssager: Nævningesager: Straffeakter (med register/pakkefortegnelse)</a:t>
            </a:r>
          </a:p>
          <a:p>
            <a:r>
              <a:rPr lang="da-DK" altLang="da-DK" dirty="0"/>
              <a:t>Fra provinsen: Politiet</a:t>
            </a:r>
          </a:p>
          <a:p>
            <a:pPr lvl="1"/>
            <a:r>
              <a:rPr lang="da-DK" altLang="da-DK" dirty="0"/>
              <a:t>Henlagt på straffesagen</a:t>
            </a:r>
          </a:p>
        </p:txBody>
      </p:sp>
    </p:spTree>
    <p:extLst>
      <p:ext uri="{BB962C8B-B14F-4D97-AF65-F5344CB8AC3E}">
        <p14:creationId xmlns:p14="http://schemas.microsoft.com/office/powerpoint/2010/main" val="445403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Vigtig pointe med landsretssager: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28801"/>
            <a:ext cx="9002216" cy="4525963"/>
          </a:xfrm>
        </p:spPr>
        <p:txBody>
          <a:bodyPr/>
          <a:lstStyle/>
          <a:p>
            <a:r>
              <a:rPr lang="da-DK" altLang="da-DK" dirty="0"/>
              <a:t>Østre Landsret beholder </a:t>
            </a:r>
            <a:r>
              <a:rPr lang="da-DK" altLang="da-DK" i="1" dirty="0"/>
              <a:t>ikke</a:t>
            </a:r>
            <a:r>
              <a:rPr lang="da-DK" altLang="da-DK" dirty="0"/>
              <a:t> selv sine straffesager, men sender dem retur til udgangspunktet (dvs. Københavns Byret/politikredsen)</a:t>
            </a:r>
          </a:p>
        </p:txBody>
      </p:sp>
    </p:spTree>
    <p:extLst>
      <p:ext uri="{BB962C8B-B14F-4D97-AF65-F5344CB8AC3E}">
        <p14:creationId xmlns:p14="http://schemas.microsoft.com/office/powerpoint/2010/main" val="3153863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altLang="da-DK" dirty="0"/>
              <a:t>Problem: Straffeakten mangler!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dirty="0"/>
              <a:t>Efter 1897 har en person kun én straffeakt, og hver gang en person bliver dømt, samles </a:t>
            </a:r>
            <a:r>
              <a:rPr lang="da-DK" altLang="da-DK" dirty="0" err="1"/>
              <a:t>sagsbilagene</a:t>
            </a:r>
            <a:r>
              <a:rPr lang="da-DK" altLang="da-DK" dirty="0"/>
              <a:t> på den sidste straffesag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En persons straffeakt skal derfor findes det sidste sted, han er blevet dømt</a:t>
            </a:r>
          </a:p>
          <a:p>
            <a:pPr>
              <a:lnSpc>
                <a:spcPct val="90000"/>
              </a:lnSpc>
            </a:pPr>
            <a:r>
              <a:rPr lang="da-DK" altLang="da-DK" dirty="0"/>
              <a:t>Hvis der er flere dømte i en sag, kan hele eller dele af straffeakten være flyttet, hvis en af de dømte senere bliver straffet igen!</a:t>
            </a:r>
          </a:p>
        </p:txBody>
      </p:sp>
    </p:spTree>
    <p:extLst>
      <p:ext uri="{BB962C8B-B14F-4D97-AF65-F5344CB8AC3E}">
        <p14:creationId xmlns:p14="http://schemas.microsoft.com/office/powerpoint/2010/main" val="1516073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Kan finde fremvisning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I København: Det tomme </a:t>
            </a:r>
            <a:r>
              <a:rPr lang="da-DK" altLang="da-DK" dirty="0" err="1"/>
              <a:t>sagsomslag</a:t>
            </a:r>
            <a:r>
              <a:rPr lang="da-DK" altLang="da-DK" dirty="0"/>
              <a:t>/afdelingsjournalen</a:t>
            </a:r>
          </a:p>
          <a:p>
            <a:pPr lvl="1"/>
            <a:r>
              <a:rPr lang="da-DK" altLang="da-DK" dirty="0"/>
              <a:t>fortæller hvad der siden er sket med sagen</a:t>
            </a:r>
          </a:p>
          <a:p>
            <a:r>
              <a:rPr lang="da-DK" altLang="da-DK" dirty="0"/>
              <a:t>I provinsen: </a:t>
            </a:r>
            <a:r>
              <a:rPr lang="da-DK" altLang="da-DK" dirty="0" err="1"/>
              <a:t>Straffeaktfortegnelsen</a:t>
            </a:r>
            <a:endParaRPr lang="da-DK" altLang="da-DK" dirty="0"/>
          </a:p>
          <a:p>
            <a:pPr lvl="1"/>
            <a:r>
              <a:rPr lang="da-DK" altLang="da-DK" dirty="0"/>
              <a:t>fortæller hvad der siden er sket med sagen</a:t>
            </a:r>
          </a:p>
        </p:txBody>
      </p:sp>
    </p:spTree>
    <p:extLst>
      <p:ext uri="{BB962C8B-B14F-4D97-AF65-F5344CB8AC3E}">
        <p14:creationId xmlns:p14="http://schemas.microsoft.com/office/powerpoint/2010/main" val="1850375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Når vi står på bar bund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/>
              <a:t>Kan lede andre steder efter oplysninger om straffesagen:</a:t>
            </a:r>
          </a:p>
          <a:p>
            <a:pPr lvl="1"/>
            <a:r>
              <a:rPr lang="da-DK" altLang="da-DK"/>
              <a:t>Tid (i det mindste domsår)</a:t>
            </a:r>
          </a:p>
          <a:p>
            <a:pPr lvl="1"/>
            <a:r>
              <a:rPr lang="da-DK" altLang="da-DK"/>
              <a:t>Sted (myndighed)</a:t>
            </a:r>
          </a:p>
        </p:txBody>
      </p:sp>
    </p:spTree>
    <p:extLst>
      <p:ext uri="{BB962C8B-B14F-4D97-AF65-F5344CB8AC3E}">
        <p14:creationId xmlns:p14="http://schemas.microsoft.com/office/powerpoint/2010/main" val="1084844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3509" y="502920"/>
            <a:ext cx="7772400" cy="1143000"/>
          </a:xfrm>
        </p:spPr>
        <p:txBody>
          <a:bodyPr/>
          <a:lstStyle/>
          <a:p>
            <a:r>
              <a:rPr lang="da-DK" altLang="da-DK"/>
              <a:t>Strafferegistre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509" y="1874520"/>
            <a:ext cx="7772400" cy="1371600"/>
          </a:xfrm>
        </p:spPr>
        <p:txBody>
          <a:bodyPr>
            <a:normAutofit/>
          </a:bodyPr>
          <a:lstStyle/>
          <a:p>
            <a:r>
              <a:rPr lang="da-DK" altLang="da-DK"/>
              <a:t>Ført i den politikreds, hvor den dømte er født – uanset hvor i landet personen er dømt</a:t>
            </a:r>
          </a:p>
        </p:txBody>
      </p:sp>
    </p:spTree>
    <p:extLst>
      <p:ext uri="{BB962C8B-B14F-4D97-AF65-F5344CB8AC3E}">
        <p14:creationId xmlns:p14="http://schemas.microsoft.com/office/powerpoint/2010/main" val="3939543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Strafferegistre i København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Københavns Byret: Strafferegister: Født udenbys 1897-1943 (tidligere Københavns </a:t>
            </a:r>
            <a:r>
              <a:rPr lang="da-DK" altLang="da-DK" dirty="0" err="1"/>
              <a:t>Kriminal</a:t>
            </a:r>
            <a:r>
              <a:rPr lang="da-DK" altLang="da-DK" dirty="0"/>
              <a:t>- og Politiret)</a:t>
            </a:r>
          </a:p>
          <a:p>
            <a:r>
              <a:rPr lang="da-DK" altLang="da-DK" dirty="0"/>
              <a:t>Arkiveret efter </a:t>
            </a:r>
            <a:r>
              <a:rPr lang="da-DK" altLang="da-DK" dirty="0" err="1"/>
              <a:t>domsår</a:t>
            </a:r>
            <a:r>
              <a:rPr lang="da-DK" altLang="da-DK" dirty="0"/>
              <a:t> 1897-1943, henviser både til straffesager og til politisager</a:t>
            </a:r>
          </a:p>
          <a:p>
            <a:endParaRPr lang="da-DK" altLang="da-DK" dirty="0"/>
          </a:p>
          <a:p>
            <a:r>
              <a:rPr lang="da-DK" altLang="da-DK" dirty="0"/>
              <a:t>Københavns </a:t>
            </a:r>
            <a:r>
              <a:rPr lang="da-DK" altLang="da-DK" dirty="0" err="1"/>
              <a:t>Kriminal</a:t>
            </a:r>
            <a:r>
              <a:rPr lang="da-DK" altLang="da-DK" dirty="0"/>
              <a:t>- og Politiret: Strafferegister: Født i København 1897-1919</a:t>
            </a:r>
          </a:p>
          <a:p>
            <a:r>
              <a:rPr lang="da-DK" altLang="da-DK" dirty="0"/>
              <a:t>Født i København: Strafferegistre er gået tabt 1919-1962!</a:t>
            </a:r>
          </a:p>
        </p:txBody>
      </p:sp>
    </p:spTree>
    <p:extLst>
      <p:ext uri="{BB962C8B-B14F-4D97-AF65-F5344CB8AC3E}">
        <p14:creationId xmlns:p14="http://schemas.microsoft.com/office/powerpoint/2010/main" val="2684947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Strafferegistre i provinsen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/>
              <a:t>1897-1962</a:t>
            </a:r>
          </a:p>
          <a:p>
            <a:r>
              <a:rPr lang="da-DK" altLang="da-DK"/>
              <a:t>Politimesteren</a:t>
            </a:r>
          </a:p>
          <a:p>
            <a:r>
              <a:rPr lang="da-DK" altLang="da-DK"/>
              <a:t>Den dømtes fødepolitikreds</a:t>
            </a:r>
          </a:p>
          <a:p>
            <a:r>
              <a:rPr lang="da-DK" altLang="da-DK"/>
              <a:t>Kun sommetider med navneregister!</a:t>
            </a:r>
          </a:p>
        </p:txBody>
      </p:sp>
    </p:spTree>
    <p:extLst>
      <p:ext uri="{BB962C8B-B14F-4D97-AF65-F5344CB8AC3E}">
        <p14:creationId xmlns:p14="http://schemas.microsoft.com/office/powerpoint/2010/main" val="2906033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da-DK" dirty="0"/>
              <a:t>Strafferegistre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1847528" y="908720"/>
            <a:ext cx="779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Holbæk </a:t>
            </a:r>
            <a:r>
              <a:rPr lang="da-DK" dirty="0" err="1"/>
              <a:t>Byfoged</a:t>
            </a:r>
            <a:r>
              <a:rPr lang="da-DK" dirty="0"/>
              <a:t>: Strafferegister 1889 (1897)-1925, pk. G-5, navneregister forrest:</a:t>
            </a:r>
          </a:p>
        </p:txBody>
      </p:sp>
      <p:pic>
        <p:nvPicPr>
          <p:cNvPr id="8" name="Pladsholder til indhold 7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84784"/>
            <a:ext cx="8352928" cy="5118786"/>
          </a:xfrm>
        </p:spPr>
      </p:pic>
    </p:spTree>
    <p:extLst>
      <p:ext uri="{BB962C8B-B14F-4D97-AF65-F5344CB8AC3E}">
        <p14:creationId xmlns:p14="http://schemas.microsoft.com/office/powerpoint/2010/main" val="318620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44624"/>
            <a:ext cx="8291264" cy="1143000"/>
          </a:xfrm>
        </p:spPr>
        <p:txBody>
          <a:bodyPr>
            <a:normAutofit/>
          </a:bodyPr>
          <a:lstStyle/>
          <a:p>
            <a:r>
              <a:rPr lang="da-DK" dirty="0" err="1"/>
              <a:t>Saglister</a:t>
            </a:r>
            <a:endParaRPr lang="da-DK" dirty="0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98" y="1556792"/>
            <a:ext cx="8178759" cy="5040560"/>
          </a:xfrm>
        </p:spPr>
      </p:pic>
      <p:sp>
        <p:nvSpPr>
          <p:cNvPr id="5" name="Tekstboks 4"/>
          <p:cNvSpPr txBox="1"/>
          <p:nvPr/>
        </p:nvSpPr>
        <p:spPr>
          <a:xfrm>
            <a:off x="1919536" y="11247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Holbæk </a:t>
            </a:r>
            <a:r>
              <a:rPr lang="da-DK" dirty="0" err="1"/>
              <a:t>Byfoged</a:t>
            </a:r>
            <a:r>
              <a:rPr lang="da-DK" dirty="0"/>
              <a:t>: </a:t>
            </a:r>
            <a:r>
              <a:rPr lang="da-DK" dirty="0" err="1"/>
              <a:t>Saglister</a:t>
            </a:r>
            <a:r>
              <a:rPr lang="da-DK" dirty="0"/>
              <a:t> over justits- og politisager 1792-1799, pk. </a:t>
            </a:r>
            <a:r>
              <a:rPr lang="da-DK" dirty="0" err="1"/>
              <a:t>B.1</a:t>
            </a:r>
            <a:r>
              <a:rPr lang="da-DK" dirty="0"/>
              <a:t>-116:</a:t>
            </a:r>
          </a:p>
        </p:txBody>
      </p:sp>
    </p:spTree>
    <p:extLst>
      <p:ext uri="{BB962C8B-B14F-4D97-AF65-F5344CB8AC3E}">
        <p14:creationId xmlns:p14="http://schemas.microsoft.com/office/powerpoint/2010/main" val="4159770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da-DK" dirty="0"/>
              <a:t>Strafferegistre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1847529" y="9087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Selve strafferegistret, venstre side: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980728"/>
            <a:ext cx="6264696" cy="5695178"/>
          </a:xfrm>
        </p:spPr>
      </p:pic>
    </p:spTree>
    <p:extLst>
      <p:ext uri="{BB962C8B-B14F-4D97-AF65-F5344CB8AC3E}">
        <p14:creationId xmlns:p14="http://schemas.microsoft.com/office/powerpoint/2010/main" val="1493023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indhold 7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12" y="116632"/>
            <a:ext cx="6290685" cy="6591584"/>
          </a:xfrm>
        </p:spPr>
      </p:pic>
      <p:sp>
        <p:nvSpPr>
          <p:cNvPr id="9" name="Tekstboks 8"/>
          <p:cNvSpPr txBox="1"/>
          <p:nvPr/>
        </p:nvSpPr>
        <p:spPr>
          <a:xfrm>
            <a:off x="1919537" y="116632"/>
            <a:ext cx="119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Højre side:</a:t>
            </a:r>
          </a:p>
        </p:txBody>
      </p:sp>
    </p:spTree>
    <p:extLst>
      <p:ext uri="{BB962C8B-B14F-4D97-AF65-F5344CB8AC3E}">
        <p14:creationId xmlns:p14="http://schemas.microsoft.com/office/powerpoint/2010/main" val="2374848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OBS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Politi</a:t>
            </a:r>
            <a:r>
              <a:rPr lang="da-DK" u="sng" dirty="0"/>
              <a:t>rets</a:t>
            </a:r>
            <a:r>
              <a:rPr lang="da-DK" dirty="0"/>
              <a:t>protokol (også kaldet politiprotokol) </a:t>
            </a:r>
            <a:r>
              <a:rPr lang="da-DK" i="1" dirty="0"/>
              <a:t>før</a:t>
            </a:r>
            <a:r>
              <a:rPr lang="da-DK" dirty="0"/>
              <a:t> 1919 er ikke det samme som en politiprotokol </a:t>
            </a:r>
            <a:r>
              <a:rPr lang="da-DK" i="1" dirty="0"/>
              <a:t>efter</a:t>
            </a:r>
            <a:r>
              <a:rPr lang="da-DK" dirty="0"/>
              <a:t> 1919</a:t>
            </a:r>
          </a:p>
          <a:p>
            <a:r>
              <a:rPr lang="da-DK" dirty="0"/>
              <a:t>Indeholder kun straffesager </a:t>
            </a:r>
            <a:r>
              <a:rPr lang="da-DK" i="1" dirty="0"/>
              <a:t>før</a:t>
            </a:r>
            <a:r>
              <a:rPr lang="da-DK" dirty="0"/>
              <a:t> 1919, ikke </a:t>
            </a:r>
            <a:r>
              <a:rPr lang="da-DK" i="1" dirty="0"/>
              <a:t>efter</a:t>
            </a:r>
            <a:r>
              <a:rPr lang="da-DK" dirty="0"/>
              <a:t> 1919</a:t>
            </a:r>
          </a:p>
          <a:p>
            <a:r>
              <a:rPr lang="da-DK" dirty="0"/>
              <a:t>Strafferegister før 1897 er </a:t>
            </a:r>
            <a:r>
              <a:rPr lang="da-DK" i="1" dirty="0"/>
              <a:t>ikke</a:t>
            </a:r>
            <a:r>
              <a:rPr lang="da-DK" dirty="0"/>
              <a:t> det samme som et strafferegister </a:t>
            </a:r>
            <a:r>
              <a:rPr lang="da-DK" i="1" dirty="0"/>
              <a:t>efter</a:t>
            </a:r>
            <a:r>
              <a:rPr lang="da-DK" dirty="0"/>
              <a:t> 1897</a:t>
            </a:r>
          </a:p>
          <a:p>
            <a:r>
              <a:rPr lang="da-DK" dirty="0"/>
              <a:t>Strafferegister efter 1897 føres i den politikreds, den dømte er født, lige meget hvor i landet, han bliver dømt</a:t>
            </a:r>
          </a:p>
        </p:txBody>
      </p:sp>
    </p:spTree>
    <p:extLst>
      <p:ext uri="{BB962C8B-B14F-4D97-AF65-F5344CB8AC3E}">
        <p14:creationId xmlns:p14="http://schemas.microsoft.com/office/powerpoint/2010/main" val="69530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Vejledningsvideoer på nettet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https://www.genealogi.dk/index.php/video.html</a:t>
            </a:r>
            <a:endParaRPr lang="da-DK" dirty="0"/>
          </a:p>
          <a:p>
            <a:r>
              <a:rPr lang="da-DK" dirty="0"/>
              <a:t>Og</a:t>
            </a:r>
          </a:p>
          <a:p>
            <a:r>
              <a:rPr lang="da-DK" dirty="0">
                <a:hlinkClick r:id="rId3"/>
              </a:rPr>
              <a:t>https://www.genealogi.dk/index.php/maanedsvideo.html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884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7608" y="44624"/>
            <a:ext cx="7643192" cy="1143000"/>
          </a:xfrm>
        </p:spPr>
        <p:txBody>
          <a:bodyPr>
            <a:normAutofit/>
          </a:bodyPr>
          <a:lstStyle/>
          <a:p>
            <a:r>
              <a:rPr lang="da-DK" dirty="0" err="1"/>
              <a:t>Saglister</a:t>
            </a:r>
            <a:endParaRPr lang="da-DK" dirty="0"/>
          </a:p>
        </p:txBody>
      </p:sp>
      <p:sp>
        <p:nvSpPr>
          <p:cNvPr id="5" name="Tekstboks 4"/>
          <p:cNvSpPr txBox="1"/>
          <p:nvPr/>
        </p:nvSpPr>
        <p:spPr>
          <a:xfrm>
            <a:off x="2351584" y="11247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Holbæk </a:t>
            </a:r>
            <a:r>
              <a:rPr lang="da-DK" dirty="0" err="1"/>
              <a:t>Byfoged</a:t>
            </a:r>
            <a:r>
              <a:rPr lang="da-DK" dirty="0"/>
              <a:t>: </a:t>
            </a:r>
            <a:r>
              <a:rPr lang="da-DK" dirty="0" err="1"/>
              <a:t>Saglister</a:t>
            </a:r>
            <a:r>
              <a:rPr lang="da-DK" dirty="0"/>
              <a:t> over justits- og politisager 1792-1799, pk. </a:t>
            </a:r>
            <a:r>
              <a:rPr lang="da-DK" dirty="0" err="1"/>
              <a:t>B.1</a:t>
            </a:r>
            <a:r>
              <a:rPr lang="da-DK" dirty="0"/>
              <a:t>-116:</a:t>
            </a:r>
          </a:p>
        </p:txBody>
      </p:sp>
      <p:pic>
        <p:nvPicPr>
          <p:cNvPr id="6" name="Pladsholder til indhold 5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556792"/>
            <a:ext cx="6912768" cy="5120312"/>
          </a:xfrm>
        </p:spPr>
      </p:pic>
    </p:spTree>
    <p:extLst>
      <p:ext uri="{BB962C8B-B14F-4D97-AF65-F5344CB8AC3E}">
        <p14:creationId xmlns:p14="http://schemas.microsoft.com/office/powerpoint/2010/main" val="181952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529" y="-27384"/>
            <a:ext cx="8363271" cy="1143000"/>
          </a:xfrm>
        </p:spPr>
        <p:txBody>
          <a:bodyPr/>
          <a:lstStyle/>
          <a:p>
            <a:r>
              <a:rPr lang="da-DK" dirty="0"/>
              <a:t>Strafferegistre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268760"/>
            <a:ext cx="8352928" cy="5425640"/>
          </a:xfrm>
        </p:spPr>
      </p:pic>
      <p:sp>
        <p:nvSpPr>
          <p:cNvPr id="5" name="Tekstboks 4"/>
          <p:cNvSpPr txBox="1"/>
          <p:nvPr/>
        </p:nvSpPr>
        <p:spPr>
          <a:xfrm>
            <a:off x="1847529" y="908720"/>
            <a:ext cx="506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Holbæk </a:t>
            </a:r>
            <a:r>
              <a:rPr lang="da-DK" dirty="0" err="1"/>
              <a:t>Byfoged</a:t>
            </a:r>
            <a:r>
              <a:rPr lang="da-DK" dirty="0"/>
              <a:t>: Strafferegister 1783-1839, pk. G-5:</a:t>
            </a:r>
          </a:p>
        </p:txBody>
      </p:sp>
    </p:spTree>
    <p:extLst>
      <p:ext uri="{BB962C8B-B14F-4D97-AF65-F5344CB8AC3E}">
        <p14:creationId xmlns:p14="http://schemas.microsoft.com/office/powerpoint/2010/main" val="174596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88961"/>
            <a:ext cx="9372600" cy="1143000"/>
          </a:xfrm>
        </p:spPr>
        <p:txBody>
          <a:bodyPr/>
          <a:lstStyle/>
          <a:p>
            <a:r>
              <a:rPr lang="da-DK" dirty="0"/>
              <a:t>Politiefterretninger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Udgivet 1867-1990, sendt ud til alle landets politikredse</a:t>
            </a:r>
          </a:p>
          <a:p>
            <a:r>
              <a:rPr lang="da-DK" dirty="0"/>
              <a:t>Dækker i begyndelsen kun Københavns Politi, men senere landsdækkende</a:t>
            </a:r>
          </a:p>
          <a:p>
            <a:r>
              <a:rPr lang="da-DK" dirty="0"/>
              <a:t>Er scannet 1867-1920 og findes på Københavns Stadsarkivs hjemmeside: </a:t>
            </a:r>
            <a:r>
              <a:rPr lang="da-DK" dirty="0">
                <a:hlinkClick r:id="rId2"/>
              </a:rPr>
              <a:t>https://kbharkiv.dk/brug-samlingerne/kilder-paa-nettet/politiets-efterretninger-1867-1920/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24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Indeholder bl.a. lister over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a-DK" dirty="0"/>
              <a:t>Efterlysninger og aflysninger</a:t>
            </a:r>
          </a:p>
          <a:p>
            <a:pPr lvl="1"/>
            <a:r>
              <a:rPr lang="da-DK" dirty="0"/>
              <a:t>Anholdte for forbrydelser</a:t>
            </a:r>
          </a:p>
          <a:p>
            <a:pPr lvl="1"/>
            <a:r>
              <a:rPr lang="da-DK" dirty="0"/>
              <a:t>Udstedte straffeattester</a:t>
            </a:r>
          </a:p>
          <a:p>
            <a:pPr lvl="1"/>
            <a:r>
              <a:rPr lang="da-DK" dirty="0"/>
              <a:t>Løsladte</a:t>
            </a:r>
          </a:p>
          <a:p>
            <a:pPr lvl="1"/>
            <a:r>
              <a:rPr lang="da-DK" dirty="0"/>
              <a:t>Til fattigvæsenet afleverede</a:t>
            </a:r>
          </a:p>
          <a:p>
            <a:pPr lvl="1"/>
            <a:r>
              <a:rPr lang="da-DK" dirty="0"/>
              <a:t>Andre meddelelser (bl.a. udviste af landet)</a:t>
            </a:r>
          </a:p>
          <a:p>
            <a:pPr lvl="1"/>
            <a:r>
              <a:rPr lang="da-DK" dirty="0"/>
              <a:t>Efterlyste alimentanter</a:t>
            </a:r>
          </a:p>
          <a:p>
            <a:pPr lvl="1"/>
            <a:r>
              <a:rPr lang="da-DK" dirty="0" err="1"/>
              <a:t>Kosterliste</a:t>
            </a:r>
            <a:r>
              <a:rPr lang="da-DK" dirty="0"/>
              <a:t> (stjålne og bortkomne ting)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077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Og hvad kan vi så bruge dem til?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Kan afhjælpe dårlige eller manglende indgangsmidler til politi- og straffesager</a:t>
            </a:r>
          </a:p>
        </p:txBody>
      </p:sp>
    </p:spTree>
    <p:extLst>
      <p:ext uri="{BB962C8B-B14F-4D97-AF65-F5344CB8AC3E}">
        <p14:creationId xmlns:p14="http://schemas.microsoft.com/office/powerpoint/2010/main" val="170503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1013</Words>
  <Application>Microsoft Office PowerPoint</Application>
  <PresentationFormat>Widescreen</PresentationFormat>
  <Paragraphs>146</Paragraphs>
  <Slides>43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Office-tema</vt:lpstr>
      <vt:lpstr>Politi og straffesager del 2</vt:lpstr>
      <vt:lpstr>Husk også …</vt:lpstr>
      <vt:lpstr>Indgangsmidler</vt:lpstr>
      <vt:lpstr>Saglister</vt:lpstr>
      <vt:lpstr>Saglister</vt:lpstr>
      <vt:lpstr>Strafferegistre</vt:lpstr>
      <vt:lpstr>Politiefterretninger</vt:lpstr>
      <vt:lpstr>Indeholder bl.a. lister over</vt:lpstr>
      <vt:lpstr>Og hvad kan vi så bruge dem til?</vt:lpstr>
      <vt:lpstr>Politiefterretninger, navneregister A 1868 (føres efter køn og fødested):</vt:lpstr>
      <vt:lpstr>Politiefterretninger 1868, blad 5</vt:lpstr>
      <vt:lpstr>PowerPoint-præsentation</vt:lpstr>
      <vt:lpstr>PowerPoint-præsentation</vt:lpstr>
      <vt:lpstr>PowerPoint-præsentation</vt:lpstr>
      <vt:lpstr>Politiefterretninger 1900, blad 1</vt:lpstr>
      <vt:lpstr>PowerPoint-præsentation</vt:lpstr>
      <vt:lpstr>PowerPoint-præsentation</vt:lpstr>
      <vt:lpstr>PowerPoint-præsentation</vt:lpstr>
      <vt:lpstr>PowerPoint-præsentation</vt:lpstr>
      <vt:lpstr>Straffeakter 1897-</vt:lpstr>
      <vt:lpstr>Hvad er en straffeakt</vt:lpstr>
      <vt:lpstr>Straffesager</vt:lpstr>
      <vt:lpstr>Nævningesager</vt:lpstr>
      <vt:lpstr>Sagsgangen i straffesager</vt:lpstr>
      <vt:lpstr>Hvor finder man straffeakter</vt:lpstr>
      <vt:lpstr>Straffeakter i København</vt:lpstr>
      <vt:lpstr>Straffeakter i provinsen</vt:lpstr>
      <vt:lpstr>Eksempel på straffeaktjournal</vt:lpstr>
      <vt:lpstr>Ditto</vt:lpstr>
      <vt:lpstr>Ankesager, Østre Landsret</vt:lpstr>
      <vt:lpstr>Nævningesager, Østre Landsret</vt:lpstr>
      <vt:lpstr>Vigtig pointe med landsretssager:</vt:lpstr>
      <vt:lpstr>Problem: Straffeakten mangler!</vt:lpstr>
      <vt:lpstr>Kan finde fremvisning</vt:lpstr>
      <vt:lpstr>Når vi står på bar bund</vt:lpstr>
      <vt:lpstr>Strafferegistre</vt:lpstr>
      <vt:lpstr>Strafferegistre i København</vt:lpstr>
      <vt:lpstr>Strafferegistre i provinsen</vt:lpstr>
      <vt:lpstr>Strafferegistre</vt:lpstr>
      <vt:lpstr>Strafferegistre</vt:lpstr>
      <vt:lpstr>PowerPoint-præsentation</vt:lpstr>
      <vt:lpstr>OBS</vt:lpstr>
      <vt:lpstr>Vejledningsvideoer på nettet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Bjørn Thomsen</dc:creator>
  <cp:lastModifiedBy>Peter Bjørn Thomsen</cp:lastModifiedBy>
  <cp:revision>1</cp:revision>
  <dcterms:created xsi:type="dcterms:W3CDTF">2025-04-14T17:22:25Z</dcterms:created>
  <dcterms:modified xsi:type="dcterms:W3CDTF">2025-04-14T17:23:37Z</dcterms:modified>
</cp:coreProperties>
</file>