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59" d="100"/>
          <a:sy n="159" d="100"/>
        </p:scale>
        <p:origin x="252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5FE97168-CAD1-486A-90D4-8EDC6EF96E86}" type="datetimeFigureOut">
              <a:rPr lang="da-DK" smtClean="0"/>
              <a:t>14-04-2025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93416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FE97168-CAD1-486A-90D4-8EDC6EF96E86}" type="datetimeFigureOut">
              <a:rPr lang="da-DK" smtClean="0"/>
              <a:t>14-04-2025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594844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FE97168-CAD1-486A-90D4-8EDC6EF96E86}" type="datetimeFigureOut">
              <a:rPr lang="da-DK" smtClean="0"/>
              <a:t>14-04-2025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285310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FE97168-CAD1-486A-90D4-8EDC6EF96E86}" type="datetimeFigureOut">
              <a:rPr lang="da-DK" smtClean="0"/>
              <a:t>14-04-2025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357681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5FE97168-CAD1-486A-90D4-8EDC6EF96E86}" type="datetimeFigureOut">
              <a:rPr lang="da-DK" smtClean="0"/>
              <a:t>14-04-2025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122108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FE97168-CAD1-486A-90D4-8EDC6EF96E86}" type="datetimeFigureOut">
              <a:rPr lang="da-DK" smtClean="0"/>
              <a:t>14-04-2025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50285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FE97168-CAD1-486A-90D4-8EDC6EF96E86}" type="datetimeFigureOut">
              <a:rPr lang="da-DK" smtClean="0"/>
              <a:t>14-04-2025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411635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FE97168-CAD1-486A-90D4-8EDC6EF96E86}" type="datetimeFigureOut">
              <a:rPr lang="da-DK" smtClean="0"/>
              <a:t>14-04-2025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22677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FE97168-CAD1-486A-90D4-8EDC6EF96E86}" type="datetimeFigureOut">
              <a:rPr lang="da-DK" smtClean="0"/>
              <a:t>14-04-2025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263558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5FE97168-CAD1-486A-90D4-8EDC6EF96E86}" type="datetimeFigureOut">
              <a:rPr lang="da-DK" smtClean="0"/>
              <a:t>14-04-2025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147195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5FE97168-CAD1-486A-90D4-8EDC6EF96E86}" type="datetimeFigureOut">
              <a:rPr lang="da-DK" smtClean="0"/>
              <a:t>14-04-2025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842F7260-20CF-4CA6-833F-B9F20D9CD3E6}" type="slidenum">
              <a:rPr lang="da-DK" smtClean="0"/>
              <a:t>‹nr.›</a:t>
            </a:fld>
            <a:endParaRPr lang="da-DK"/>
          </a:p>
        </p:txBody>
      </p:sp>
    </p:spTree>
    <p:extLst>
      <p:ext uri="{BB962C8B-B14F-4D97-AF65-F5344CB8AC3E}">
        <p14:creationId xmlns:p14="http://schemas.microsoft.com/office/powerpoint/2010/main" val="12764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97168-CAD1-486A-90D4-8EDC6EF96E86}" type="datetimeFigureOut">
              <a:rPr lang="da-DK" smtClean="0"/>
              <a:t>14-04-2025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F7260-20CF-4CA6-833F-B9F20D9CD3E6}" type="slidenum">
              <a:rPr lang="da-DK" smtClean="0"/>
              <a:t>‹nr.›</a:t>
            </a:fld>
            <a:endParaRPr lang="da-DK"/>
          </a:p>
        </p:txBody>
      </p:sp>
    </p:spTree>
    <p:extLst>
      <p:ext uri="{BB962C8B-B14F-4D97-AF65-F5344CB8AC3E}">
        <p14:creationId xmlns:p14="http://schemas.microsoft.com/office/powerpoint/2010/main" val="45097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descr="Skærmkli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7188"/>
            <a:ext cx="12300260" cy="6925188"/>
          </a:xfrm>
          <a:prstGeom prst="rect">
            <a:avLst/>
          </a:prstGeom>
        </p:spPr>
      </p:pic>
      <p:sp>
        <p:nvSpPr>
          <p:cNvPr id="2" name="Titel 1"/>
          <p:cNvSpPr>
            <a:spLocks noGrp="1"/>
          </p:cNvSpPr>
          <p:nvPr>
            <p:ph type="ctrTitle"/>
          </p:nvPr>
        </p:nvSpPr>
        <p:spPr>
          <a:xfrm>
            <a:off x="2207568" y="2204865"/>
            <a:ext cx="7772400" cy="1470025"/>
          </a:xfrm>
        </p:spPr>
        <p:txBody>
          <a:bodyPr/>
          <a:lstStyle/>
          <a:p>
            <a:r>
              <a:rPr lang="da-DK" b="1" dirty="0">
                <a:solidFill>
                  <a:schemeClr val="bg1"/>
                </a:solidFill>
              </a:rPr>
              <a:t>Politi- og straffesager</a:t>
            </a:r>
          </a:p>
        </p:txBody>
      </p:sp>
      <p:sp>
        <p:nvSpPr>
          <p:cNvPr id="3" name="Undertitel 2"/>
          <p:cNvSpPr>
            <a:spLocks noGrp="1"/>
          </p:cNvSpPr>
          <p:nvPr>
            <p:ph type="subTitle" idx="1"/>
          </p:nvPr>
        </p:nvSpPr>
        <p:spPr>
          <a:xfrm>
            <a:off x="2927648" y="3573016"/>
            <a:ext cx="6400800" cy="1752600"/>
          </a:xfrm>
        </p:spPr>
        <p:txBody>
          <a:bodyPr/>
          <a:lstStyle/>
          <a:p>
            <a:r>
              <a:rPr lang="da-DK" dirty="0">
                <a:solidFill>
                  <a:schemeClr val="bg2">
                    <a:lumMod val="75000"/>
                  </a:schemeClr>
                </a:solidFill>
              </a:rPr>
              <a:t>Af Michael Dupont</a:t>
            </a:r>
          </a:p>
        </p:txBody>
      </p:sp>
    </p:spTree>
    <p:extLst>
      <p:ext uri="{BB962C8B-B14F-4D97-AF65-F5344CB8AC3E}">
        <p14:creationId xmlns:p14="http://schemas.microsoft.com/office/powerpoint/2010/main" val="79050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Skærmkli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2056429"/>
            <a:ext cx="1810544" cy="1709490"/>
          </a:xfrm>
          <a:prstGeom prst="rect">
            <a:avLst/>
          </a:prstGeom>
        </p:spPr>
      </p:pic>
      <p:pic>
        <p:nvPicPr>
          <p:cNvPr id="11" name="Billede 10"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739" y="2056428"/>
            <a:ext cx="6146161" cy="4329320"/>
          </a:xfrm>
          <a:prstGeom prst="rect">
            <a:avLst/>
          </a:prstGeom>
        </p:spPr>
      </p:pic>
      <p:sp>
        <p:nvSpPr>
          <p:cNvPr id="2" name="Titel 1"/>
          <p:cNvSpPr>
            <a:spLocks noGrp="1"/>
          </p:cNvSpPr>
          <p:nvPr>
            <p:ph type="title"/>
          </p:nvPr>
        </p:nvSpPr>
        <p:spPr/>
        <p:txBody>
          <a:bodyPr/>
          <a:lstStyle/>
          <a:p>
            <a:r>
              <a:rPr lang="da-DK" dirty="0" err="1"/>
              <a:t>Arkivalieronlines</a:t>
            </a:r>
            <a:r>
              <a:rPr lang="da-DK" dirty="0"/>
              <a:t> forside</a:t>
            </a:r>
          </a:p>
        </p:txBody>
      </p:sp>
      <p:sp>
        <p:nvSpPr>
          <p:cNvPr id="3" name="Pladsholder til indhold 2"/>
          <p:cNvSpPr>
            <a:spLocks noGrp="1"/>
          </p:cNvSpPr>
          <p:nvPr>
            <p:ph idx="1"/>
          </p:nvPr>
        </p:nvSpPr>
        <p:spPr>
          <a:xfrm>
            <a:off x="1991544" y="1412777"/>
            <a:ext cx="8229600" cy="4525963"/>
          </a:xfrm>
        </p:spPr>
        <p:txBody>
          <a:bodyPr/>
          <a:lstStyle/>
          <a:p>
            <a:r>
              <a:rPr lang="da-DK" dirty="0"/>
              <a:t>Flere og flere relevante arkivalier i </a:t>
            </a:r>
            <a:r>
              <a:rPr lang="da-DK" dirty="0" err="1"/>
              <a:t>AO</a:t>
            </a:r>
            <a:endParaRPr lang="da-DK" dirty="0"/>
          </a:p>
        </p:txBody>
      </p:sp>
      <p:sp>
        <p:nvSpPr>
          <p:cNvPr id="5" name="Ellipse 4"/>
          <p:cNvSpPr/>
          <p:nvPr/>
        </p:nvSpPr>
        <p:spPr>
          <a:xfrm>
            <a:off x="4223792" y="2236064"/>
            <a:ext cx="1349180" cy="1264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p:cNvSpPr/>
          <p:nvPr/>
        </p:nvSpPr>
        <p:spPr>
          <a:xfrm>
            <a:off x="6384032" y="3675758"/>
            <a:ext cx="1320455" cy="1217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p:cNvSpPr/>
          <p:nvPr/>
        </p:nvSpPr>
        <p:spPr>
          <a:xfrm>
            <a:off x="2207568" y="2200592"/>
            <a:ext cx="1410490" cy="1300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p:cNvSpPr/>
          <p:nvPr/>
        </p:nvSpPr>
        <p:spPr>
          <a:xfrm>
            <a:off x="8616280" y="5013176"/>
            <a:ext cx="1251420"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1492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r>
              <a:rPr lang="da-DK" dirty="0"/>
              <a:t>Dog stadig så spredt, at AO ikke kan gå i stedet for Daisy</a:t>
            </a:r>
          </a:p>
          <a:p>
            <a:r>
              <a:rPr lang="da-DK" dirty="0"/>
              <a:t>I Daisy finder man alle arkivalier, i AO finder man kun dem, der er scannet</a:t>
            </a:r>
          </a:p>
        </p:txBody>
      </p:sp>
    </p:spTree>
    <p:extLst>
      <p:ext uri="{BB962C8B-B14F-4D97-AF65-F5344CB8AC3E}">
        <p14:creationId xmlns:p14="http://schemas.microsoft.com/office/powerpoint/2010/main" val="3153376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Politi- og straffesager -1897</a:t>
            </a:r>
          </a:p>
        </p:txBody>
      </p:sp>
      <p:pic>
        <p:nvPicPr>
          <p:cNvPr id="4"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560" y="1412777"/>
            <a:ext cx="8073080" cy="4545237"/>
          </a:xfrm>
        </p:spPr>
      </p:pic>
      <p:sp>
        <p:nvSpPr>
          <p:cNvPr id="5" name="Tekstboks 4"/>
          <p:cNvSpPr txBox="1"/>
          <p:nvPr/>
        </p:nvSpPr>
        <p:spPr>
          <a:xfrm>
            <a:off x="2091692" y="6021288"/>
            <a:ext cx="7870616" cy="338554"/>
          </a:xfrm>
          <a:prstGeom prst="rect">
            <a:avLst/>
          </a:prstGeom>
          <a:noFill/>
        </p:spPr>
        <p:txBody>
          <a:bodyPr wrap="none" rtlCol="0">
            <a:spAutoFit/>
          </a:bodyPr>
          <a:lstStyle/>
          <a:p>
            <a:r>
              <a:rPr lang="da-DK" sz="1600" dirty="0"/>
              <a:t>Af Johannes </a:t>
            </a:r>
            <a:r>
              <a:rPr lang="da-DK" sz="1600" dirty="0" err="1"/>
              <a:t>Senn</a:t>
            </a:r>
            <a:r>
              <a:rPr lang="da-DK" sz="1600" dirty="0"/>
              <a:t> 1807. Fra venstre: En fangevogter, en fange, en politibetjent og to vægtere</a:t>
            </a:r>
          </a:p>
        </p:txBody>
      </p:sp>
    </p:spTree>
    <p:extLst>
      <p:ext uri="{BB962C8B-B14F-4D97-AF65-F5344CB8AC3E}">
        <p14:creationId xmlns:p14="http://schemas.microsoft.com/office/powerpoint/2010/main" val="300099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Indgangsmidler</a:t>
            </a:r>
          </a:p>
        </p:txBody>
      </p:sp>
      <p:sp>
        <p:nvSpPr>
          <p:cNvPr id="3" name="Pladsholder til indhold 2"/>
          <p:cNvSpPr>
            <a:spLocks noGrp="1"/>
          </p:cNvSpPr>
          <p:nvPr>
            <p:ph idx="1"/>
          </p:nvPr>
        </p:nvSpPr>
        <p:spPr/>
        <p:txBody>
          <a:bodyPr>
            <a:normAutofit/>
          </a:bodyPr>
          <a:lstStyle/>
          <a:p>
            <a:r>
              <a:rPr lang="da-DK" dirty="0"/>
              <a:t>Ofte dårlige eller ingen indgangsmidler</a:t>
            </a:r>
          </a:p>
          <a:p>
            <a:r>
              <a:rPr lang="da-DK" dirty="0"/>
              <a:t>Kan være </a:t>
            </a:r>
            <a:r>
              <a:rPr lang="da-DK" dirty="0" err="1"/>
              <a:t>saglister</a:t>
            </a:r>
            <a:r>
              <a:rPr lang="da-DK" dirty="0"/>
              <a:t>, navneregistre og strafferegistre</a:t>
            </a:r>
          </a:p>
          <a:p>
            <a:r>
              <a:rPr lang="da-DK" dirty="0"/>
              <a:t>Man skal helst vide noget, før man bladrer løs i protokollerne</a:t>
            </a:r>
          </a:p>
          <a:p>
            <a:r>
              <a:rPr lang="da-DK" dirty="0"/>
              <a:t>Der kan fx være oplysninger om straf o.l. i:</a:t>
            </a:r>
          </a:p>
          <a:p>
            <a:pPr lvl="1"/>
            <a:r>
              <a:rPr lang="da-DK" dirty="0"/>
              <a:t>Kirkebøger</a:t>
            </a:r>
          </a:p>
          <a:p>
            <a:pPr lvl="1"/>
            <a:r>
              <a:rPr lang="da-DK" dirty="0"/>
              <a:t>Folketællinger</a:t>
            </a:r>
          </a:p>
          <a:p>
            <a:pPr lvl="1"/>
            <a:r>
              <a:rPr lang="da-DK" dirty="0"/>
              <a:t>Lægdsruller</a:t>
            </a:r>
          </a:p>
          <a:p>
            <a:endParaRPr lang="da-DK" dirty="0"/>
          </a:p>
        </p:txBody>
      </p:sp>
    </p:spTree>
    <p:extLst>
      <p:ext uri="{BB962C8B-B14F-4D97-AF65-F5344CB8AC3E}">
        <p14:creationId xmlns:p14="http://schemas.microsoft.com/office/powerpoint/2010/main" val="92895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Kirkebøger</a:t>
            </a:r>
          </a:p>
        </p:txBody>
      </p:sp>
      <p:sp>
        <p:nvSpPr>
          <p:cNvPr id="3" name="Pladsholder til indhold 2"/>
          <p:cNvSpPr>
            <a:spLocks noGrp="1"/>
          </p:cNvSpPr>
          <p:nvPr>
            <p:ph idx="1"/>
          </p:nvPr>
        </p:nvSpPr>
        <p:spPr/>
        <p:txBody>
          <a:bodyPr/>
          <a:lstStyle/>
          <a:p>
            <a:r>
              <a:rPr lang="da-DK" dirty="0"/>
              <a:t>Fødsel i dølgsmål: Justits-, politi- eller ekstraretsprotokollen</a:t>
            </a:r>
          </a:p>
          <a:p>
            <a:r>
              <a:rPr lang="da-DK" dirty="0"/>
              <a:t>Udlagt barnefar: Politiprotokollen eller alimentationsprotokollen</a:t>
            </a:r>
          </a:p>
          <a:p>
            <a:r>
              <a:rPr lang="da-DK" dirty="0"/>
              <a:t>Død ved ulykker, selvmord, mord og strandvaskere: Politi- eller fogedprotokollen, evt. ekstraretsprotokollen</a:t>
            </a:r>
          </a:p>
          <a:p>
            <a:r>
              <a:rPr lang="da-DK" dirty="0"/>
              <a:t>Fattig- og almisselem: Politiprotokollen</a:t>
            </a:r>
          </a:p>
        </p:txBody>
      </p:sp>
    </p:spTree>
    <p:extLst>
      <p:ext uri="{BB962C8B-B14F-4D97-AF65-F5344CB8AC3E}">
        <p14:creationId xmlns:p14="http://schemas.microsoft.com/office/powerpoint/2010/main" val="207599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Folketællinger</a:t>
            </a:r>
          </a:p>
        </p:txBody>
      </p:sp>
      <p:sp>
        <p:nvSpPr>
          <p:cNvPr id="3" name="Pladsholder til indhold 2"/>
          <p:cNvSpPr>
            <a:spLocks noGrp="1"/>
          </p:cNvSpPr>
          <p:nvPr>
            <p:ph idx="1"/>
          </p:nvPr>
        </p:nvSpPr>
        <p:spPr/>
        <p:txBody>
          <a:bodyPr/>
          <a:lstStyle/>
          <a:p>
            <a:r>
              <a:rPr lang="da-DK" dirty="0"/>
              <a:t>Ophold i arresthus, tugthus, fængsel, institution, fattighus eller –gård: Strafferegistret, arrestantprotokol, politiprotokol</a:t>
            </a:r>
          </a:p>
          <a:p>
            <a:r>
              <a:rPr lang="da-DK" dirty="0"/>
              <a:t>Bestemte ”erhverv” som tatere </a:t>
            </a:r>
            <a:r>
              <a:rPr lang="da-DK"/>
              <a:t>og betlere: </a:t>
            </a:r>
            <a:r>
              <a:rPr lang="da-DK" dirty="0"/>
              <a:t>Strafferegistret, politiprotokollen</a:t>
            </a:r>
          </a:p>
        </p:txBody>
      </p:sp>
    </p:spTree>
    <p:extLst>
      <p:ext uri="{BB962C8B-B14F-4D97-AF65-F5344CB8AC3E}">
        <p14:creationId xmlns:p14="http://schemas.microsoft.com/office/powerpoint/2010/main" val="141981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Lægdsruller</a:t>
            </a:r>
          </a:p>
        </p:txBody>
      </p:sp>
      <p:sp>
        <p:nvSpPr>
          <p:cNvPr id="3" name="Pladsholder til indhold 2"/>
          <p:cNvSpPr>
            <a:spLocks noGrp="1"/>
          </p:cNvSpPr>
          <p:nvPr>
            <p:ph idx="1"/>
          </p:nvPr>
        </p:nvSpPr>
        <p:spPr/>
        <p:txBody>
          <a:bodyPr/>
          <a:lstStyle/>
          <a:p>
            <a:r>
              <a:rPr lang="da-DK" dirty="0"/>
              <a:t>Holder styr på personer, mens de er værnepligtige</a:t>
            </a:r>
          </a:p>
          <a:p>
            <a:r>
              <a:rPr lang="da-DK" dirty="0"/>
              <a:t>Bortrømte eller udeblevne værnepligtige: Ting- eller politiprotokollen</a:t>
            </a:r>
          </a:p>
          <a:p>
            <a:r>
              <a:rPr lang="da-DK" dirty="0"/>
              <a:t>Oplysninger om straffe: Strafferegistret, politiprotokollen, ekstraretsprotokollen, justitsprotokollen</a:t>
            </a:r>
          </a:p>
        </p:txBody>
      </p:sp>
    </p:spTree>
    <p:extLst>
      <p:ext uri="{BB962C8B-B14F-4D97-AF65-F5344CB8AC3E}">
        <p14:creationId xmlns:p14="http://schemas.microsoft.com/office/powerpoint/2010/main" val="272694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Eksempel: Jonas Larsen</a:t>
            </a:r>
          </a:p>
        </p:txBody>
      </p:sp>
      <p:pic>
        <p:nvPicPr>
          <p:cNvPr id="4"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438" y="3140967"/>
            <a:ext cx="10723866" cy="2245680"/>
          </a:xfrm>
        </p:spPr>
      </p:pic>
      <p:sp>
        <p:nvSpPr>
          <p:cNvPr id="5" name="Tekstboks 4"/>
          <p:cNvSpPr txBox="1"/>
          <p:nvPr/>
        </p:nvSpPr>
        <p:spPr>
          <a:xfrm>
            <a:off x="838200" y="1618922"/>
            <a:ext cx="10515600" cy="4401205"/>
          </a:xfrm>
          <a:prstGeom prst="rect">
            <a:avLst/>
          </a:prstGeom>
          <a:noFill/>
        </p:spPr>
        <p:txBody>
          <a:bodyPr wrap="square" rtlCol="0">
            <a:spAutoFit/>
          </a:bodyPr>
          <a:lstStyle/>
          <a:p>
            <a:r>
              <a:rPr lang="da-DK" sz="2800" dirty="0"/>
              <a:t>Hovedrulle for Asnæs Sogn 1820: Holbæk-38-F-199:</a:t>
            </a:r>
          </a:p>
          <a:p>
            <a:r>
              <a:rPr lang="da-DK" sz="2800" dirty="0"/>
              <a:t>”den 20. </a:t>
            </a:r>
            <a:r>
              <a:rPr lang="da-DK" sz="2800" dirty="0" err="1"/>
              <a:t>Febr</a:t>
            </a:r>
            <a:r>
              <a:rPr lang="da-DK" sz="2800" dirty="0"/>
              <a:t>. 1819 indsat i Slaveriet </a:t>
            </a:r>
            <a:r>
              <a:rPr lang="da-DK" sz="2800" dirty="0" err="1"/>
              <a:t>paa</a:t>
            </a:r>
            <a:r>
              <a:rPr lang="da-DK" sz="2800" dirty="0"/>
              <a:t> Livstid for </a:t>
            </a:r>
            <a:r>
              <a:rPr lang="da-DK" sz="2800" dirty="0" err="1"/>
              <a:t>Hestetyverie</a:t>
            </a:r>
            <a:r>
              <a:rPr lang="da-DK" sz="2800" dirty="0"/>
              <a:t>. </a:t>
            </a:r>
            <a:r>
              <a:rPr lang="da-DK" sz="2800" dirty="0" err="1"/>
              <a:t>Sess</a:t>
            </a:r>
            <a:r>
              <a:rPr lang="da-DK" sz="2800" dirty="0"/>
              <a:t>. 1821.” </a:t>
            </a:r>
          </a:p>
          <a:p>
            <a:endParaRPr lang="da-DK" sz="2800" dirty="0"/>
          </a:p>
          <a:p>
            <a:endParaRPr lang="da-DK" sz="2800" dirty="0"/>
          </a:p>
          <a:p>
            <a:endParaRPr lang="da-DK" sz="2800" dirty="0"/>
          </a:p>
          <a:p>
            <a:endParaRPr lang="da-DK" sz="2800" dirty="0"/>
          </a:p>
          <a:p>
            <a:endParaRPr lang="da-DK" sz="2800" dirty="0"/>
          </a:p>
          <a:p>
            <a:endParaRPr lang="da-DK" sz="2800" dirty="0"/>
          </a:p>
          <a:p>
            <a:r>
              <a:rPr lang="da-DK" sz="2800" dirty="0"/>
              <a:t>Slaveriet = Københavns </a:t>
            </a:r>
            <a:r>
              <a:rPr lang="da-DK" sz="2800" dirty="0" err="1"/>
              <a:t>Stokhus</a:t>
            </a:r>
            <a:endParaRPr lang="da-DK" sz="2800" dirty="0"/>
          </a:p>
        </p:txBody>
      </p:sp>
    </p:spTree>
    <p:extLst>
      <p:ext uri="{BB962C8B-B14F-4D97-AF65-F5344CB8AC3E}">
        <p14:creationId xmlns:p14="http://schemas.microsoft.com/office/powerpoint/2010/main" val="4202369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 to typer sager</a:t>
            </a:r>
          </a:p>
        </p:txBody>
      </p:sp>
      <p:sp>
        <p:nvSpPr>
          <p:cNvPr id="3" name="Pladsholder til indhold 2"/>
          <p:cNvSpPr>
            <a:spLocks noGrp="1"/>
          </p:cNvSpPr>
          <p:nvPr>
            <p:ph idx="1"/>
          </p:nvPr>
        </p:nvSpPr>
        <p:spPr/>
        <p:txBody>
          <a:bodyPr/>
          <a:lstStyle/>
          <a:p>
            <a:r>
              <a:rPr lang="da-DK" dirty="0"/>
              <a:t>Civilsager: En person lægger sag an mod en anden person (tjenesteforhold, kontraktbrud, hegnspligt, injurier)</a:t>
            </a:r>
          </a:p>
          <a:p>
            <a:r>
              <a:rPr lang="da-DK" dirty="0"/>
              <a:t>Straffesager: Det offentlige lægger sag an mod en person (tyveri, vold, mord, falskmøntneri, bedrageri)</a:t>
            </a:r>
          </a:p>
        </p:txBody>
      </p:sp>
    </p:spTree>
    <p:extLst>
      <p:ext uri="{BB962C8B-B14F-4D97-AF65-F5344CB8AC3E}">
        <p14:creationId xmlns:p14="http://schemas.microsoft.com/office/powerpoint/2010/main" val="105298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Hvilken jurisdiktion</a:t>
            </a:r>
          </a:p>
        </p:txBody>
      </p:sp>
      <p:sp>
        <p:nvSpPr>
          <p:cNvPr id="3" name="Pladsholder til indhold 2"/>
          <p:cNvSpPr>
            <a:spLocks noGrp="1"/>
          </p:cNvSpPr>
          <p:nvPr>
            <p:ph idx="1"/>
          </p:nvPr>
        </p:nvSpPr>
        <p:spPr/>
        <p:txBody>
          <a:bodyPr/>
          <a:lstStyle/>
          <a:p>
            <a:r>
              <a:rPr lang="da-DK" dirty="0"/>
              <a:t>Civilsager: Den jurisdiktion, hvor den anklagede bor</a:t>
            </a:r>
          </a:p>
          <a:p>
            <a:r>
              <a:rPr lang="da-DK" dirty="0"/>
              <a:t>Straffesager: Den jurisdiktion, hvor forbrydelsen fandt sted, hvor den anklagede boede eller blev arresteret </a:t>
            </a:r>
          </a:p>
        </p:txBody>
      </p:sp>
    </p:spTree>
    <p:extLst>
      <p:ext uri="{BB962C8B-B14F-4D97-AF65-F5344CB8AC3E}">
        <p14:creationId xmlns:p14="http://schemas.microsoft.com/office/powerpoint/2010/main" val="375735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kan vi nå?</a:t>
            </a:r>
          </a:p>
        </p:txBody>
      </p:sp>
      <p:sp>
        <p:nvSpPr>
          <p:cNvPr id="3" name="Pladsholder til indhold 2"/>
          <p:cNvSpPr>
            <a:spLocks noGrp="1"/>
          </p:cNvSpPr>
          <p:nvPr>
            <p:ph idx="1"/>
          </p:nvPr>
        </p:nvSpPr>
        <p:spPr/>
        <p:txBody>
          <a:bodyPr/>
          <a:lstStyle/>
          <a:p>
            <a:r>
              <a:rPr lang="da-DK" dirty="0"/>
              <a:t>Hvordan du finder det rigtige </a:t>
            </a:r>
            <a:r>
              <a:rPr lang="da-DK" dirty="0" err="1"/>
              <a:t>arkivalie</a:t>
            </a:r>
            <a:endParaRPr lang="da-DK" dirty="0"/>
          </a:p>
          <a:p>
            <a:r>
              <a:rPr lang="da-DK" dirty="0"/>
              <a:t>Daisy, indgangen til arkivalier</a:t>
            </a:r>
          </a:p>
          <a:p>
            <a:r>
              <a:rPr lang="da-DK" dirty="0"/>
              <a:t>Arkivalier i Arkivalieronline</a:t>
            </a:r>
          </a:p>
          <a:p>
            <a:r>
              <a:rPr lang="da-DK" dirty="0"/>
              <a:t>Politi- og straffesager indtil 1897/1919</a:t>
            </a:r>
          </a:p>
          <a:p>
            <a:r>
              <a:rPr lang="da-DK" dirty="0"/>
              <a:t>Straffeakter i 1900-tallet</a:t>
            </a:r>
          </a:p>
        </p:txBody>
      </p:sp>
    </p:spTree>
    <p:extLst>
      <p:ext uri="{BB962C8B-B14F-4D97-AF65-F5344CB8AC3E}">
        <p14:creationId xmlns:p14="http://schemas.microsoft.com/office/powerpoint/2010/main" val="414003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Eksempel: Hestetyveriet</a:t>
            </a:r>
          </a:p>
        </p:txBody>
      </p:sp>
      <p:sp>
        <p:nvSpPr>
          <p:cNvPr id="3" name="Pladsholder til indhold 2"/>
          <p:cNvSpPr>
            <a:spLocks noGrp="1"/>
          </p:cNvSpPr>
          <p:nvPr>
            <p:ph idx="1"/>
          </p:nvPr>
        </p:nvSpPr>
        <p:spPr/>
        <p:txBody>
          <a:bodyPr/>
          <a:lstStyle/>
          <a:p>
            <a:r>
              <a:rPr lang="da-DK" dirty="0"/>
              <a:t>Jonas Larsen boede Vejleby, Hørve Sogn = Dragsholm Birk</a:t>
            </a:r>
          </a:p>
          <a:p>
            <a:r>
              <a:rPr lang="da-DK" dirty="0"/>
              <a:t>Den forurettede, gårdmand Niels Rasmussen, boede Nørre Jernløse Sogn = </a:t>
            </a:r>
            <a:r>
              <a:rPr lang="da-DK" dirty="0" err="1"/>
              <a:t>Løvenborg</a:t>
            </a:r>
            <a:r>
              <a:rPr lang="da-DK" dirty="0"/>
              <a:t> Birk</a:t>
            </a:r>
          </a:p>
          <a:p>
            <a:r>
              <a:rPr lang="da-DK" dirty="0"/>
              <a:t>Straffesagen blev behandlet af </a:t>
            </a:r>
            <a:r>
              <a:rPr lang="da-DK" dirty="0" err="1"/>
              <a:t>Løvenborg</a:t>
            </a:r>
            <a:r>
              <a:rPr lang="da-DK" dirty="0"/>
              <a:t> Birks Ekstraret</a:t>
            </a:r>
          </a:p>
        </p:txBody>
      </p:sp>
    </p:spTree>
    <p:extLst>
      <p:ext uri="{BB962C8B-B14F-4D97-AF65-F5344CB8AC3E}">
        <p14:creationId xmlns:p14="http://schemas.microsoft.com/office/powerpoint/2010/main" val="23602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9103" y="457795"/>
            <a:ext cx="8229600" cy="1143000"/>
          </a:xfrm>
        </p:spPr>
        <p:txBody>
          <a:bodyPr>
            <a:normAutofit fontScale="90000"/>
          </a:bodyPr>
          <a:lstStyle/>
          <a:p>
            <a:r>
              <a:rPr lang="da-DK" dirty="0"/>
              <a:t>Retsbetjenten som dommer og politimester</a:t>
            </a:r>
          </a:p>
        </p:txBody>
      </p:sp>
      <p:sp>
        <p:nvSpPr>
          <p:cNvPr id="3" name="Pladsholder til indhold 2"/>
          <p:cNvSpPr>
            <a:spLocks noGrp="1"/>
          </p:cNvSpPr>
          <p:nvPr>
            <p:ph idx="1"/>
          </p:nvPr>
        </p:nvSpPr>
        <p:spPr>
          <a:xfrm>
            <a:off x="809103" y="1783358"/>
            <a:ext cx="8229600" cy="4525963"/>
          </a:xfrm>
        </p:spPr>
        <p:txBody>
          <a:bodyPr/>
          <a:lstStyle/>
          <a:p>
            <a:r>
              <a:rPr lang="da-DK" dirty="0"/>
              <a:t>Forskellige protokoller afhængig af retsbetjentens ”kasket”</a:t>
            </a:r>
          </a:p>
          <a:p>
            <a:r>
              <a:rPr lang="da-DK" dirty="0"/>
              <a:t>Politiretten: Politi(rets)protokollen</a:t>
            </a:r>
          </a:p>
          <a:p>
            <a:r>
              <a:rPr lang="da-DK" dirty="0"/>
              <a:t>Den ordinære ret: Justitsprotokollen</a:t>
            </a:r>
          </a:p>
          <a:p>
            <a:r>
              <a:rPr lang="da-DK" dirty="0"/>
              <a:t>Ekstraretten: Ekstraretsprotokollen (evt. justitsprotokollen)</a:t>
            </a:r>
          </a:p>
          <a:p>
            <a:r>
              <a:rPr lang="da-DK" dirty="0"/>
              <a:t>OBS: Mindre retter, færre eller kun én protokol</a:t>
            </a:r>
          </a:p>
          <a:p>
            <a:endParaRPr lang="da-DK" dirty="0"/>
          </a:p>
        </p:txBody>
      </p:sp>
    </p:spTree>
    <p:extLst>
      <p:ext uri="{BB962C8B-B14F-4D97-AF65-F5344CB8AC3E}">
        <p14:creationId xmlns:p14="http://schemas.microsoft.com/office/powerpoint/2010/main" val="172028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Hvilken ret afhængig af </a:t>
            </a:r>
            <a:r>
              <a:rPr lang="da-DK" dirty="0" err="1"/>
              <a:t>sagstype</a:t>
            </a:r>
            <a:endParaRPr lang="da-DK" dirty="0"/>
          </a:p>
        </p:txBody>
      </p:sp>
      <p:sp>
        <p:nvSpPr>
          <p:cNvPr id="3" name="Pladsholder til indhold 2"/>
          <p:cNvSpPr>
            <a:spLocks noGrp="1"/>
          </p:cNvSpPr>
          <p:nvPr>
            <p:ph idx="1"/>
          </p:nvPr>
        </p:nvSpPr>
        <p:spPr/>
        <p:txBody>
          <a:bodyPr>
            <a:normAutofit/>
          </a:bodyPr>
          <a:lstStyle/>
          <a:p>
            <a:r>
              <a:rPr lang="da-DK" dirty="0"/>
              <a:t>Civilsager (tyendesager, injurier, vold (ikke straffesag), mark- og vejfred, faderskabssager): </a:t>
            </a:r>
            <a:r>
              <a:rPr lang="da-DK" b="1" dirty="0"/>
              <a:t>Politiretten</a:t>
            </a:r>
          </a:p>
          <a:p>
            <a:r>
              <a:rPr lang="da-DK" dirty="0"/>
              <a:t>Civilsager (gældssager): </a:t>
            </a:r>
            <a:r>
              <a:rPr lang="da-DK" b="1" dirty="0"/>
              <a:t>Den ordinære ret</a:t>
            </a:r>
          </a:p>
          <a:p>
            <a:r>
              <a:rPr lang="da-DK" dirty="0"/>
              <a:t>Straffesager (overtrædelse af straffe- og næringsloven, løsgængeri, betleri, overtrædelse af politivedtægten, også tilladelse til dans, tombola, lotteri osv.): </a:t>
            </a:r>
            <a:r>
              <a:rPr lang="da-DK" b="1" dirty="0"/>
              <a:t>Politiretten</a:t>
            </a:r>
          </a:p>
          <a:p>
            <a:r>
              <a:rPr lang="da-DK" dirty="0"/>
              <a:t>Straffesager (af større omfang): </a:t>
            </a:r>
            <a:r>
              <a:rPr lang="da-DK" b="1" dirty="0"/>
              <a:t>Ekstraretten</a:t>
            </a:r>
          </a:p>
        </p:txBody>
      </p:sp>
    </p:spTree>
    <p:extLst>
      <p:ext uri="{BB962C8B-B14F-4D97-AF65-F5344CB8AC3E}">
        <p14:creationId xmlns:p14="http://schemas.microsoft.com/office/powerpoint/2010/main" val="1296866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Mundtlighed og skriftlighed</a:t>
            </a:r>
          </a:p>
        </p:txBody>
      </p:sp>
      <p:sp>
        <p:nvSpPr>
          <p:cNvPr id="3" name="Pladsholder til indhold 2"/>
          <p:cNvSpPr>
            <a:spLocks noGrp="1"/>
          </p:cNvSpPr>
          <p:nvPr>
            <p:ph idx="1"/>
          </p:nvPr>
        </p:nvSpPr>
        <p:spPr/>
        <p:txBody>
          <a:bodyPr/>
          <a:lstStyle/>
          <a:p>
            <a:r>
              <a:rPr lang="da-DK" dirty="0"/>
              <a:t>Politiretten - sager blev ført mundtligt (afhøringer af mistænkte og vidner)</a:t>
            </a:r>
          </a:p>
          <a:p>
            <a:r>
              <a:rPr lang="da-DK" dirty="0"/>
              <a:t>Ekstraretten - større straffesager skulle efter indledende forhør og undersøgelse i politiretten til amtmanden, der bestemte, om sagen skulle anlægges som justitssag. Alle indlæg var skriftlige (vidner blev kun afhørt, hvis der var nye oplysninger)</a:t>
            </a:r>
          </a:p>
        </p:txBody>
      </p:sp>
    </p:spTree>
    <p:extLst>
      <p:ext uri="{BB962C8B-B14F-4D97-AF65-F5344CB8AC3E}">
        <p14:creationId xmlns:p14="http://schemas.microsoft.com/office/powerpoint/2010/main" val="421488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Protokoller</a:t>
            </a:r>
          </a:p>
        </p:txBody>
      </p:sp>
      <p:sp>
        <p:nvSpPr>
          <p:cNvPr id="3" name="Pladsholder til indhold 2"/>
          <p:cNvSpPr>
            <a:spLocks noGrp="1"/>
          </p:cNvSpPr>
          <p:nvPr>
            <p:ph idx="1"/>
          </p:nvPr>
        </p:nvSpPr>
        <p:spPr/>
        <p:txBody>
          <a:bodyPr>
            <a:normAutofit/>
          </a:bodyPr>
          <a:lstStyle/>
          <a:p>
            <a:r>
              <a:rPr lang="da-DK" dirty="0"/>
              <a:t>Tingbogen (alle sager, indtil man fik flere typer protokoller)</a:t>
            </a:r>
          </a:p>
          <a:p>
            <a:r>
              <a:rPr lang="da-DK" dirty="0"/>
              <a:t>Justitsprotokollen (ordinære ret, samt oplysninger om forordninger, bekendtgørelser, kan også indeholde justitssager)</a:t>
            </a:r>
          </a:p>
          <a:p>
            <a:r>
              <a:rPr lang="da-DK" dirty="0"/>
              <a:t>Politiprotokollen (indført 1701, både offentlige og private politisager, forundersøgelser i justitssager)</a:t>
            </a:r>
          </a:p>
        </p:txBody>
      </p:sp>
    </p:spTree>
    <p:extLst>
      <p:ext uri="{BB962C8B-B14F-4D97-AF65-F5344CB8AC3E}">
        <p14:creationId xmlns:p14="http://schemas.microsoft.com/office/powerpoint/2010/main" val="2720155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r>
              <a:rPr lang="da-DK" dirty="0"/>
              <a:t>Ekstraretsprotokollen (offentlige politisager/justitssager af større omfang)</a:t>
            </a:r>
          </a:p>
          <a:p>
            <a:r>
              <a:rPr lang="da-DK" dirty="0"/>
              <a:t>Domprotokollen (indført 1683, dog ofte ca. 1850)</a:t>
            </a:r>
          </a:p>
          <a:p>
            <a:r>
              <a:rPr lang="da-DK" dirty="0"/>
              <a:t>Gæsteretsprotokollen (ordinære sager, hvor den ene part opholder sig i retskredsen)</a:t>
            </a:r>
          </a:p>
          <a:p>
            <a:r>
              <a:rPr lang="da-DK" dirty="0"/>
              <a:t>Forhørsprotokollen (forundersøgelsesforhør til justits- og politisager)</a:t>
            </a:r>
          </a:p>
        </p:txBody>
      </p:sp>
    </p:spTree>
    <p:extLst>
      <p:ext uri="{BB962C8B-B14F-4D97-AF65-F5344CB8AC3E}">
        <p14:creationId xmlns:p14="http://schemas.microsoft.com/office/powerpoint/2010/main" val="154810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62272"/>
            <a:ext cx="8229600" cy="1143000"/>
          </a:xfrm>
        </p:spPr>
        <p:txBody>
          <a:bodyPr/>
          <a:lstStyle/>
          <a:p>
            <a:r>
              <a:rPr lang="da-DK" dirty="0"/>
              <a:t>Eksempel på politiprotokol</a:t>
            </a:r>
          </a:p>
        </p:txBody>
      </p:sp>
      <p:pic>
        <p:nvPicPr>
          <p:cNvPr id="6"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1421" y="805906"/>
            <a:ext cx="6840760" cy="5994200"/>
          </a:xfrm>
        </p:spPr>
      </p:pic>
      <p:sp>
        <p:nvSpPr>
          <p:cNvPr id="4" name="Tekstboks 3"/>
          <p:cNvSpPr txBox="1"/>
          <p:nvPr/>
        </p:nvSpPr>
        <p:spPr>
          <a:xfrm>
            <a:off x="2927648" y="6381329"/>
            <a:ext cx="5263300" cy="307777"/>
          </a:xfrm>
          <a:prstGeom prst="rect">
            <a:avLst/>
          </a:prstGeom>
          <a:noFill/>
        </p:spPr>
        <p:txBody>
          <a:bodyPr wrap="none" rtlCol="0">
            <a:spAutoFit/>
          </a:bodyPr>
          <a:lstStyle/>
          <a:p>
            <a:r>
              <a:rPr lang="da-DK" sz="1400" dirty="0">
                <a:solidFill>
                  <a:schemeClr val="bg1"/>
                </a:solidFill>
              </a:rPr>
              <a:t>Helsingør </a:t>
            </a:r>
            <a:r>
              <a:rPr lang="da-DK" sz="1400" dirty="0" err="1">
                <a:solidFill>
                  <a:schemeClr val="bg1"/>
                </a:solidFill>
              </a:rPr>
              <a:t>Byfoged</a:t>
            </a:r>
            <a:r>
              <a:rPr lang="da-DK" sz="1400" dirty="0">
                <a:solidFill>
                  <a:schemeClr val="bg1"/>
                </a:solidFill>
              </a:rPr>
              <a:t>: Politiprotokol 1788-1799, pk. B.1-396 (tyendesag)</a:t>
            </a:r>
          </a:p>
        </p:txBody>
      </p:sp>
    </p:spTree>
    <p:extLst>
      <p:ext uri="{BB962C8B-B14F-4D97-AF65-F5344CB8AC3E}">
        <p14:creationId xmlns:p14="http://schemas.microsoft.com/office/powerpoint/2010/main" val="3395957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64524" y="764704"/>
            <a:ext cx="10515600" cy="5256584"/>
          </a:xfrm>
        </p:spPr>
        <p:txBody>
          <a:bodyPr>
            <a:normAutofit/>
          </a:bodyPr>
          <a:lstStyle/>
          <a:p>
            <a:r>
              <a:rPr lang="da-DK" u="sng" dirty="0"/>
              <a:t>9. Session. Anne </a:t>
            </a:r>
            <a:r>
              <a:rPr lang="da-DK" u="sng" dirty="0" err="1"/>
              <a:t>Henrichsdatter</a:t>
            </a:r>
            <a:r>
              <a:rPr lang="da-DK" u="sng" dirty="0"/>
              <a:t> contra </a:t>
            </a:r>
            <a:r>
              <a:rPr lang="da-DK" u="sng" dirty="0" err="1"/>
              <a:t>Muurmester</a:t>
            </a:r>
            <a:r>
              <a:rPr lang="da-DK" u="sng" dirty="0"/>
              <a:t> Wendt.</a:t>
            </a:r>
            <a:r>
              <a:rPr lang="da-DK" dirty="0"/>
              <a:t> Anne </a:t>
            </a:r>
            <a:r>
              <a:rPr lang="da-DK" dirty="0" err="1"/>
              <a:t>Henrichsdatter</a:t>
            </a:r>
            <a:r>
              <a:rPr lang="da-DK" dirty="0"/>
              <a:t> </a:t>
            </a:r>
            <a:r>
              <a:rPr lang="da-DK" dirty="0" err="1"/>
              <a:t>møtte</a:t>
            </a:r>
            <a:r>
              <a:rPr lang="da-DK" dirty="0"/>
              <a:t>, og fremlagte et her under Retten erhvervet </a:t>
            </a:r>
            <a:r>
              <a:rPr lang="da-DK" dirty="0" err="1"/>
              <a:t>Politie</a:t>
            </a:r>
            <a:r>
              <a:rPr lang="da-DK" dirty="0"/>
              <a:t> Forhør af 29de September sidst, hvortil hun henholdt sig; og da hendes </a:t>
            </a:r>
            <a:r>
              <a:rPr lang="da-DK" dirty="0" err="1"/>
              <a:t>Tøy</a:t>
            </a:r>
            <a:r>
              <a:rPr lang="da-DK" dirty="0"/>
              <a:t> er bleven Hende Udleveret </a:t>
            </a:r>
            <a:r>
              <a:rPr lang="da-DK" dirty="0" err="1"/>
              <a:t>eftter</a:t>
            </a:r>
            <a:r>
              <a:rPr lang="da-DK" dirty="0"/>
              <a:t> Sagens Anlæg, og hun i øvrigt </a:t>
            </a:r>
            <a:r>
              <a:rPr lang="da-DK" dirty="0" err="1"/>
              <a:t>formeente</a:t>
            </a:r>
            <a:r>
              <a:rPr lang="da-DK" dirty="0"/>
              <a:t>, at have oplyst, at hendes Hosbond Wendt havde bortjaget Hende af Hendes </a:t>
            </a:r>
            <a:r>
              <a:rPr lang="da-DK" dirty="0" err="1"/>
              <a:t>Tieneste</a:t>
            </a:r>
            <a:r>
              <a:rPr lang="da-DK" dirty="0"/>
              <a:t> </a:t>
            </a:r>
            <a:r>
              <a:rPr lang="da-DK" dirty="0" err="1"/>
              <a:t>paastoed</a:t>
            </a:r>
            <a:r>
              <a:rPr lang="da-DK" dirty="0"/>
              <a:t> hun </a:t>
            </a:r>
            <a:r>
              <a:rPr lang="da-DK" dirty="0" err="1"/>
              <a:t>alleene</a:t>
            </a:r>
            <a:r>
              <a:rPr lang="da-DK" dirty="0"/>
              <a:t> som forhen hendes Løn for ½ </a:t>
            </a:r>
            <a:r>
              <a:rPr lang="da-DK" dirty="0" err="1"/>
              <a:t>Aar</a:t>
            </a:r>
            <a:r>
              <a:rPr lang="da-DK" dirty="0"/>
              <a:t> udbetalt med 5 rd. og denne Sags omkostninger</a:t>
            </a:r>
          </a:p>
          <a:p>
            <a:pPr marL="0" indent="0">
              <a:buNone/>
            </a:pPr>
            <a:endParaRPr lang="da-DK" dirty="0"/>
          </a:p>
        </p:txBody>
      </p:sp>
    </p:spTree>
    <p:extLst>
      <p:ext uri="{BB962C8B-B14F-4D97-AF65-F5344CB8AC3E}">
        <p14:creationId xmlns:p14="http://schemas.microsoft.com/office/powerpoint/2010/main" val="577170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6" y="980728"/>
            <a:ext cx="6912768" cy="5736470"/>
          </a:xfrm>
        </p:spPr>
      </p:pic>
      <p:sp>
        <p:nvSpPr>
          <p:cNvPr id="5" name="Tekstboks 4"/>
          <p:cNvSpPr txBox="1"/>
          <p:nvPr/>
        </p:nvSpPr>
        <p:spPr>
          <a:xfrm>
            <a:off x="2639616" y="476672"/>
            <a:ext cx="6357638" cy="369332"/>
          </a:xfrm>
          <a:prstGeom prst="rect">
            <a:avLst/>
          </a:prstGeom>
          <a:noFill/>
        </p:spPr>
        <p:txBody>
          <a:bodyPr wrap="none" rtlCol="0">
            <a:spAutoFit/>
          </a:bodyPr>
          <a:lstStyle/>
          <a:p>
            <a:r>
              <a:rPr lang="da-DK" dirty="0"/>
              <a:t>Helsingør </a:t>
            </a:r>
            <a:r>
              <a:rPr lang="da-DK" dirty="0" err="1"/>
              <a:t>Byfoged</a:t>
            </a:r>
            <a:r>
              <a:rPr lang="da-DK" dirty="0"/>
              <a:t>: Politiprotokol 1900-1905, pk. </a:t>
            </a:r>
            <a:r>
              <a:rPr lang="da-DK" dirty="0" err="1"/>
              <a:t>B.1</a:t>
            </a:r>
            <a:r>
              <a:rPr lang="da-DK" dirty="0"/>
              <a:t>-470 (betleri):</a:t>
            </a:r>
          </a:p>
        </p:txBody>
      </p:sp>
    </p:spTree>
    <p:extLst>
      <p:ext uri="{BB962C8B-B14F-4D97-AF65-F5344CB8AC3E}">
        <p14:creationId xmlns:p14="http://schemas.microsoft.com/office/powerpoint/2010/main" val="708647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97775" y="548680"/>
            <a:ext cx="10357658" cy="5904656"/>
          </a:xfrm>
        </p:spPr>
        <p:txBody>
          <a:bodyPr>
            <a:normAutofit/>
          </a:bodyPr>
          <a:lstStyle/>
          <a:p>
            <a:r>
              <a:rPr lang="en-US" dirty="0" err="1"/>
              <a:t>Det</a:t>
            </a:r>
            <a:r>
              <a:rPr lang="en-US" dirty="0"/>
              <a:t> off. ctr. Anton </a:t>
            </a:r>
            <a:r>
              <a:rPr lang="en-US" dirty="0" err="1"/>
              <a:t>Lauritz</a:t>
            </a:r>
            <a:r>
              <a:rPr lang="en-US" dirty="0"/>
              <a:t> Rasmussen</a:t>
            </a:r>
            <a:endParaRPr lang="da-DK" dirty="0"/>
          </a:p>
          <a:p>
            <a:r>
              <a:rPr lang="da-DK" dirty="0"/>
              <a:t>Dommeren </a:t>
            </a:r>
            <a:r>
              <a:rPr lang="da-DK" dirty="0" err="1"/>
              <a:t>frl</a:t>
            </a:r>
            <a:r>
              <a:rPr lang="da-DK" dirty="0"/>
              <a:t>. </a:t>
            </a:r>
            <a:r>
              <a:rPr lang="da-DK" dirty="0" err="1"/>
              <a:t>Rapp</a:t>
            </a:r>
            <a:r>
              <a:rPr lang="da-DK" dirty="0"/>
              <a:t>. Af G.D. Fremstod Anholdte Anton Lauritz Rasmussen, der erklærede det rigtigt, at han først Lørdag Morgen havde været hos sin Broder og havde fra Lørdag Kl. c. 1½ til ud </a:t>
            </a:r>
            <a:r>
              <a:rPr lang="da-DK" dirty="0" err="1"/>
              <a:t>paa</a:t>
            </a:r>
            <a:r>
              <a:rPr lang="da-DK" dirty="0"/>
              <a:t> Aftenen været her i Byen og havde tilbragt Natten i Nærheden af Gaarden, hvor hans Broder tjener. Han nægter at have betlet af de i </a:t>
            </a:r>
            <a:r>
              <a:rPr lang="da-DK" dirty="0" err="1"/>
              <a:t>Rapp</a:t>
            </a:r>
            <a:r>
              <a:rPr lang="da-DK" dirty="0"/>
              <a:t>. ommeldte Personer. Opl. Rat.</a:t>
            </a:r>
          </a:p>
          <a:p>
            <a:r>
              <a:rPr lang="da-DK" dirty="0"/>
              <a:t>Da Anton Lauritz Rasmussen er sigtet for Betleri, har strejfet arbejdsløs omkring og tidligere er straffet for Betleri, og Dommeren har anset det nødvendigt at sikre sig hans Tilstedeværelse, dekreteredes.</a:t>
            </a:r>
          </a:p>
          <a:p>
            <a:r>
              <a:rPr lang="da-DK" dirty="0"/>
              <a:t>Anton Lauritz Rasmussen bør fængsles.</a:t>
            </a:r>
          </a:p>
          <a:p>
            <a:endParaRPr lang="da-DK" dirty="0"/>
          </a:p>
        </p:txBody>
      </p:sp>
    </p:spTree>
    <p:extLst>
      <p:ext uri="{BB962C8B-B14F-4D97-AF65-F5344CB8AC3E}">
        <p14:creationId xmlns:p14="http://schemas.microsoft.com/office/powerpoint/2010/main" val="268485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da-DK" altLang="da-DK"/>
              <a:t>Hvordan du finder det rigtige arkivalie</a:t>
            </a:r>
          </a:p>
        </p:txBody>
      </p:sp>
      <p:sp>
        <p:nvSpPr>
          <p:cNvPr id="4099" name="Rectangle 3"/>
          <p:cNvSpPr>
            <a:spLocks noGrp="1" noChangeArrowheads="1"/>
          </p:cNvSpPr>
          <p:nvPr>
            <p:ph type="body" idx="1"/>
          </p:nvPr>
        </p:nvSpPr>
        <p:spPr>
          <a:xfrm>
            <a:off x="838200" y="1814571"/>
            <a:ext cx="7772400" cy="4114800"/>
          </a:xfrm>
        </p:spPr>
        <p:txBody>
          <a:bodyPr/>
          <a:lstStyle/>
          <a:p>
            <a:pPr eaLnBrk="1" hangingPunct="1"/>
            <a:r>
              <a:rPr lang="da-DK" altLang="da-DK" dirty="0"/>
              <a:t>Vigtigt, før du søger i Daisy!</a:t>
            </a:r>
          </a:p>
          <a:p>
            <a:pPr eaLnBrk="1" hangingPunct="1"/>
            <a:r>
              <a:rPr lang="da-DK" altLang="da-DK" dirty="0"/>
              <a:t>Slægtsforskerbøger, internettet</a:t>
            </a:r>
          </a:p>
          <a:p>
            <a:pPr eaLnBrk="1" hangingPunct="1"/>
            <a:r>
              <a:rPr lang="da-DK" altLang="da-DK" dirty="0"/>
              <a:t>Skal have en idé om, hvad du vil finde</a:t>
            </a:r>
          </a:p>
          <a:p>
            <a:pPr eaLnBrk="1" hangingPunct="1"/>
            <a:r>
              <a:rPr lang="da-DK" altLang="da-DK" dirty="0"/>
              <a:t>Læs om det (grundighed sparer dig på længere sigt!)</a:t>
            </a:r>
          </a:p>
        </p:txBody>
      </p:sp>
    </p:spTree>
    <p:extLst>
      <p:ext uri="{BB962C8B-B14F-4D97-AF65-F5344CB8AC3E}">
        <p14:creationId xmlns:p14="http://schemas.microsoft.com/office/powerpoint/2010/main" val="4111236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5" name="Tekstboks 4"/>
          <p:cNvSpPr txBox="1"/>
          <p:nvPr/>
        </p:nvSpPr>
        <p:spPr>
          <a:xfrm>
            <a:off x="2351584" y="476672"/>
            <a:ext cx="6528262" cy="369332"/>
          </a:xfrm>
          <a:prstGeom prst="rect">
            <a:avLst/>
          </a:prstGeom>
          <a:noFill/>
        </p:spPr>
        <p:txBody>
          <a:bodyPr wrap="none" rtlCol="0">
            <a:spAutoFit/>
          </a:bodyPr>
          <a:lstStyle/>
          <a:p>
            <a:r>
              <a:rPr lang="da-DK" dirty="0"/>
              <a:t>Helsingør </a:t>
            </a:r>
            <a:r>
              <a:rPr lang="da-DK" dirty="0" err="1"/>
              <a:t>Byfoged</a:t>
            </a:r>
            <a:r>
              <a:rPr lang="da-DK" dirty="0"/>
              <a:t>: Politiprotokol 1900-1905, pk. </a:t>
            </a:r>
            <a:r>
              <a:rPr lang="da-DK" dirty="0" err="1"/>
              <a:t>B.1</a:t>
            </a:r>
            <a:r>
              <a:rPr lang="da-DK" dirty="0"/>
              <a:t>-470 (påkørsel):</a:t>
            </a:r>
          </a:p>
        </p:txBody>
      </p:sp>
      <p:pic>
        <p:nvPicPr>
          <p:cNvPr id="6"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592" y="873840"/>
            <a:ext cx="7364002" cy="5867529"/>
          </a:xfrm>
        </p:spPr>
      </p:pic>
    </p:spTree>
    <p:extLst>
      <p:ext uri="{BB962C8B-B14F-4D97-AF65-F5344CB8AC3E}">
        <p14:creationId xmlns:p14="http://schemas.microsoft.com/office/powerpoint/2010/main" val="3139660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939338" y="692697"/>
            <a:ext cx="10266218" cy="5505475"/>
          </a:xfrm>
        </p:spPr>
        <p:txBody>
          <a:bodyPr>
            <a:normAutofit/>
          </a:bodyPr>
          <a:lstStyle/>
          <a:p>
            <a:r>
              <a:rPr lang="da-DK" dirty="0"/>
              <a:t>278/01. Det Offentlige mod Ole Frederiksen ang. O. af P.V.</a:t>
            </a:r>
          </a:p>
          <a:p>
            <a:r>
              <a:rPr lang="da-DK" dirty="0"/>
              <a:t>Tiltalte var mødt.</a:t>
            </a:r>
          </a:p>
          <a:p>
            <a:r>
              <a:rPr lang="da-DK" dirty="0"/>
              <a:t>Som første Vidne fremstod Emil Hansens Hustru Lovise Hansen og </a:t>
            </a:r>
            <a:r>
              <a:rPr lang="da-DK" dirty="0" err="1"/>
              <a:t>forkl</a:t>
            </a:r>
            <a:r>
              <a:rPr lang="da-DK" dirty="0"/>
              <a:t>. at hun var med </a:t>
            </a:r>
            <a:r>
              <a:rPr lang="da-DK" dirty="0" err="1"/>
              <a:t>paa</a:t>
            </a:r>
            <a:r>
              <a:rPr lang="da-DK" dirty="0"/>
              <a:t> Ole Frederiksens Vogn ved ommeldte Lejlighed, og at da de kørte ud </a:t>
            </a:r>
            <a:r>
              <a:rPr lang="da-DK" dirty="0" err="1"/>
              <a:t>paa</a:t>
            </a:r>
            <a:r>
              <a:rPr lang="da-DK" dirty="0"/>
              <a:t> Vejen fra Kongens Have gjorde en af </a:t>
            </a:r>
            <a:r>
              <a:rPr lang="da-DK" dirty="0" err="1"/>
              <a:t>Sergeanterne</a:t>
            </a:r>
            <a:r>
              <a:rPr lang="da-DK" dirty="0"/>
              <a:t> Tegn til dem at de skulde stoppe, og Grunden til at de kørte ind i Soldaterne var den, at de ikke holdt </a:t>
            </a:r>
            <a:r>
              <a:rPr lang="da-DK" dirty="0" err="1"/>
              <a:t>strax</a:t>
            </a:r>
            <a:r>
              <a:rPr lang="da-DK" dirty="0"/>
              <a:t>. Ole Frederiksen holdt til venstre Side. Hun har ikke set at Ole Frederiksen har pisket </a:t>
            </a:r>
            <a:r>
              <a:rPr lang="da-DK" dirty="0" err="1"/>
              <a:t>paa</a:t>
            </a:r>
            <a:r>
              <a:rPr lang="da-DK" dirty="0"/>
              <a:t> Hesten, men løb Hesten til. </a:t>
            </a:r>
            <a:r>
              <a:rPr lang="da-DK" dirty="0" err="1"/>
              <a:t>Cpt</a:t>
            </a:r>
            <a:r>
              <a:rPr lang="da-DK" dirty="0"/>
              <a:t>. stod af ved </a:t>
            </a:r>
            <a:r>
              <a:rPr lang="da-DK" dirty="0" err="1"/>
              <a:t>Jærnstøberiet</a:t>
            </a:r>
            <a:r>
              <a:rPr lang="da-DK" dirty="0"/>
              <a:t> og hun har ej hørt hvorledes Ole Frederiksen tiltalte Løjtnanten. </a:t>
            </a:r>
          </a:p>
          <a:p>
            <a:endParaRPr lang="da-DK" dirty="0"/>
          </a:p>
        </p:txBody>
      </p:sp>
    </p:spTree>
    <p:extLst>
      <p:ext uri="{BB962C8B-B14F-4D97-AF65-F5344CB8AC3E}">
        <p14:creationId xmlns:p14="http://schemas.microsoft.com/office/powerpoint/2010/main" val="2489678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1847529" y="827420"/>
            <a:ext cx="7387343" cy="369332"/>
          </a:xfrm>
          <a:prstGeom prst="rect">
            <a:avLst/>
          </a:prstGeom>
          <a:noFill/>
        </p:spPr>
        <p:txBody>
          <a:bodyPr wrap="none" rtlCol="0">
            <a:spAutoFit/>
          </a:bodyPr>
          <a:lstStyle/>
          <a:p>
            <a:r>
              <a:rPr lang="da-DK" dirty="0"/>
              <a:t>Helsingør </a:t>
            </a:r>
            <a:r>
              <a:rPr lang="da-DK" dirty="0" err="1"/>
              <a:t>Byfoged</a:t>
            </a:r>
            <a:r>
              <a:rPr lang="da-DK" dirty="0"/>
              <a:t>: Politiprotokol 1900-1905, pk. </a:t>
            </a:r>
            <a:r>
              <a:rPr lang="da-DK" dirty="0" err="1"/>
              <a:t>B.1</a:t>
            </a:r>
            <a:r>
              <a:rPr lang="da-DK" dirty="0"/>
              <a:t>-470 (alimentationssag):</a:t>
            </a:r>
          </a:p>
        </p:txBody>
      </p:sp>
      <p:pic>
        <p:nvPicPr>
          <p:cNvPr id="4"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9537" y="1206044"/>
            <a:ext cx="8257841" cy="5031268"/>
          </a:xfrm>
        </p:spPr>
      </p:pic>
    </p:spTree>
    <p:extLst>
      <p:ext uri="{BB962C8B-B14F-4D97-AF65-F5344CB8AC3E}">
        <p14:creationId xmlns:p14="http://schemas.microsoft.com/office/powerpoint/2010/main" val="409376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922713" y="620689"/>
            <a:ext cx="10324407" cy="5505475"/>
          </a:xfrm>
        </p:spPr>
        <p:txBody>
          <a:bodyPr>
            <a:normAutofit/>
          </a:bodyPr>
          <a:lstStyle/>
          <a:p>
            <a:r>
              <a:rPr lang="da-DK" dirty="0"/>
              <a:t>Trine Marie Pedersen </a:t>
            </a:r>
            <a:r>
              <a:rPr lang="da-DK" dirty="0" err="1"/>
              <a:t>ctr</a:t>
            </a:r>
            <a:r>
              <a:rPr lang="da-DK" dirty="0"/>
              <a:t>. Slagtersvend Hans Oluf Andresen, Alimentation</a:t>
            </a:r>
          </a:p>
          <a:p>
            <a:r>
              <a:rPr lang="da-DK" dirty="0"/>
              <a:t>Dommeren </a:t>
            </a:r>
            <a:r>
              <a:rPr lang="da-DK" dirty="0" err="1"/>
              <a:t>frl</a:t>
            </a:r>
            <a:r>
              <a:rPr lang="da-DK" dirty="0"/>
              <a:t>. en Afhøring af 1. </a:t>
            </a:r>
            <a:r>
              <a:rPr lang="da-DK" dirty="0" err="1"/>
              <a:t>d.M</a:t>
            </a:r>
            <a:r>
              <a:rPr lang="da-DK" dirty="0"/>
              <a:t>.</a:t>
            </a:r>
          </a:p>
          <a:p>
            <a:r>
              <a:rPr lang="da-DK" dirty="0"/>
              <a:t>Fremstod Indklagede Hans Oluf Andresen. Hendes Afhøring blev foreholdt. Han </a:t>
            </a:r>
            <a:r>
              <a:rPr lang="da-DK" dirty="0" err="1"/>
              <a:t>paastaar</a:t>
            </a:r>
            <a:r>
              <a:rPr lang="da-DK" dirty="0"/>
              <a:t> at han </a:t>
            </a:r>
            <a:r>
              <a:rPr lang="da-DK" dirty="0" err="1"/>
              <a:t>paa</a:t>
            </a:r>
            <a:r>
              <a:rPr lang="da-DK" dirty="0"/>
              <a:t> offentlig Vej har set </a:t>
            </a:r>
            <a:r>
              <a:rPr lang="da-DK" dirty="0" err="1"/>
              <a:t>Klagerinden</a:t>
            </a:r>
            <a:r>
              <a:rPr lang="da-DK" dirty="0"/>
              <a:t> haft Omgang med andre i ommeldte Tid, og nægter han ligeledes at have haft Omgang med hende i 3 </a:t>
            </a:r>
            <a:r>
              <a:rPr lang="da-DK" dirty="0" err="1"/>
              <a:t>Maaneder</a:t>
            </a:r>
            <a:r>
              <a:rPr lang="da-DK" dirty="0"/>
              <a:t> og </a:t>
            </a:r>
            <a:r>
              <a:rPr lang="da-DK" dirty="0" err="1"/>
              <a:t>paastaar</a:t>
            </a:r>
            <a:r>
              <a:rPr lang="da-DK" dirty="0"/>
              <a:t> han, at han selv har set, at hun har skrevet til en anden Karl om Sagen. Dommeren optog derefter Sagen til Dom, som vil blive afsagt Mandag den 15. </a:t>
            </a:r>
            <a:r>
              <a:rPr lang="da-DK" dirty="0" err="1"/>
              <a:t>d.M</a:t>
            </a:r>
            <a:r>
              <a:rPr lang="da-DK" dirty="0"/>
              <a:t>.</a:t>
            </a:r>
          </a:p>
          <a:p>
            <a:endParaRPr lang="da-DK" dirty="0"/>
          </a:p>
        </p:txBody>
      </p:sp>
    </p:spTree>
    <p:extLst>
      <p:ext uri="{BB962C8B-B14F-4D97-AF65-F5344CB8AC3E}">
        <p14:creationId xmlns:p14="http://schemas.microsoft.com/office/powerpoint/2010/main" val="3455278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1775521" y="827420"/>
            <a:ext cx="7162345" cy="369332"/>
          </a:xfrm>
          <a:prstGeom prst="rect">
            <a:avLst/>
          </a:prstGeom>
          <a:noFill/>
        </p:spPr>
        <p:txBody>
          <a:bodyPr wrap="none" rtlCol="0">
            <a:spAutoFit/>
          </a:bodyPr>
          <a:lstStyle/>
          <a:p>
            <a:r>
              <a:rPr lang="da-DK" dirty="0"/>
              <a:t>Helsingør </a:t>
            </a:r>
            <a:r>
              <a:rPr lang="da-DK" dirty="0" err="1"/>
              <a:t>Byfoged</a:t>
            </a:r>
            <a:r>
              <a:rPr lang="da-DK" dirty="0"/>
              <a:t>: Politiprotokol 1900-1905, pk. </a:t>
            </a:r>
            <a:r>
              <a:rPr lang="da-DK" dirty="0" err="1"/>
              <a:t>B.1</a:t>
            </a:r>
            <a:r>
              <a:rPr lang="da-DK" dirty="0"/>
              <a:t>-470 (uterligt forhold):</a:t>
            </a:r>
          </a:p>
        </p:txBody>
      </p:sp>
      <p:pic>
        <p:nvPicPr>
          <p:cNvPr id="6"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357" y="1196752"/>
            <a:ext cx="8608123" cy="5218550"/>
          </a:xfrm>
        </p:spPr>
      </p:pic>
    </p:spTree>
    <p:extLst>
      <p:ext uri="{BB962C8B-B14F-4D97-AF65-F5344CB8AC3E}">
        <p14:creationId xmlns:p14="http://schemas.microsoft.com/office/powerpoint/2010/main" val="96241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947651" y="692697"/>
            <a:ext cx="10299469" cy="5433467"/>
          </a:xfrm>
        </p:spPr>
        <p:txBody>
          <a:bodyPr>
            <a:normAutofit/>
          </a:bodyPr>
          <a:lstStyle/>
          <a:p>
            <a:r>
              <a:rPr lang="da-DK" dirty="0"/>
              <a:t>55/02. Det </a:t>
            </a:r>
            <a:r>
              <a:rPr lang="da-DK" dirty="0" err="1"/>
              <a:t>off</a:t>
            </a:r>
            <a:r>
              <a:rPr lang="da-DK" dirty="0"/>
              <a:t>. mod Niels Jørgen Nielsen ang. uterligt Forhold</a:t>
            </a:r>
          </a:p>
          <a:p>
            <a:r>
              <a:rPr lang="da-DK" dirty="0"/>
              <a:t>Dommeren </a:t>
            </a:r>
            <a:r>
              <a:rPr lang="da-DK" dirty="0" err="1"/>
              <a:t>frl</a:t>
            </a:r>
            <a:r>
              <a:rPr lang="da-DK" dirty="0"/>
              <a:t>. </a:t>
            </a:r>
            <a:r>
              <a:rPr lang="da-DK" dirty="0" err="1"/>
              <a:t>Rapp</a:t>
            </a:r>
            <a:r>
              <a:rPr lang="da-DK" dirty="0"/>
              <a:t>. af Dags Dato.</a:t>
            </a:r>
          </a:p>
          <a:p>
            <a:r>
              <a:rPr lang="da-DK" dirty="0"/>
              <a:t>Fremstod Niels Jørgen Nielsen og erkender, at han har taget Klagerens Hustru om Livet. Han stod temmelig nær ved hende. Han forsøgte ligeledes at kysse hende, men da hun afværgede det gjorde han det ikke. </a:t>
            </a:r>
            <a:r>
              <a:rPr lang="da-DK" dirty="0" err="1"/>
              <a:t>Cpt</a:t>
            </a:r>
            <a:r>
              <a:rPr lang="da-DK" dirty="0"/>
              <a:t>. har Bolig i København i Kronborggade 32 og kolporterer for Dansk Børnetidendes Forlag.</a:t>
            </a:r>
          </a:p>
          <a:p>
            <a:endParaRPr lang="da-DK" dirty="0"/>
          </a:p>
        </p:txBody>
      </p:sp>
    </p:spTree>
    <p:extLst>
      <p:ext uri="{BB962C8B-B14F-4D97-AF65-F5344CB8AC3E}">
        <p14:creationId xmlns:p14="http://schemas.microsoft.com/office/powerpoint/2010/main" val="2740400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62272"/>
            <a:ext cx="8229600" cy="1143000"/>
          </a:xfrm>
        </p:spPr>
        <p:txBody>
          <a:bodyPr/>
          <a:lstStyle/>
          <a:p>
            <a:r>
              <a:rPr lang="da-DK" dirty="0"/>
              <a:t>Eksempel på justitsprotokol</a:t>
            </a:r>
          </a:p>
        </p:txBody>
      </p:sp>
      <p:pic>
        <p:nvPicPr>
          <p:cNvPr id="5" name="Pladsholder til indhold 4"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3672" y="1278053"/>
            <a:ext cx="5904656" cy="5484627"/>
          </a:xfrm>
        </p:spPr>
      </p:pic>
      <p:sp>
        <p:nvSpPr>
          <p:cNvPr id="4" name="Tekstboks 3"/>
          <p:cNvSpPr txBox="1"/>
          <p:nvPr/>
        </p:nvSpPr>
        <p:spPr>
          <a:xfrm>
            <a:off x="3031098" y="908720"/>
            <a:ext cx="5657190" cy="369332"/>
          </a:xfrm>
          <a:prstGeom prst="rect">
            <a:avLst/>
          </a:prstGeom>
          <a:noFill/>
        </p:spPr>
        <p:txBody>
          <a:bodyPr wrap="none" rtlCol="0">
            <a:spAutoFit/>
          </a:bodyPr>
          <a:lstStyle/>
          <a:p>
            <a:r>
              <a:rPr lang="da-DK" dirty="0"/>
              <a:t>Helsingør </a:t>
            </a:r>
            <a:r>
              <a:rPr lang="da-DK" dirty="0" err="1"/>
              <a:t>Byfoged</a:t>
            </a:r>
            <a:r>
              <a:rPr lang="da-DK" dirty="0"/>
              <a:t>: Justitsprotokol 1850-1853, pk. </a:t>
            </a:r>
            <a:r>
              <a:rPr lang="da-DK" dirty="0" err="1"/>
              <a:t>B.1</a:t>
            </a:r>
            <a:r>
              <a:rPr lang="da-DK" dirty="0"/>
              <a:t>-89:</a:t>
            </a:r>
          </a:p>
        </p:txBody>
      </p:sp>
    </p:spTree>
    <p:extLst>
      <p:ext uri="{BB962C8B-B14F-4D97-AF65-F5344CB8AC3E}">
        <p14:creationId xmlns:p14="http://schemas.microsoft.com/office/powerpoint/2010/main" val="3077096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2586" y="116632"/>
            <a:ext cx="5721726" cy="6624736"/>
          </a:xfrm>
        </p:spPr>
      </p:pic>
    </p:spTree>
    <p:extLst>
      <p:ext uri="{BB962C8B-B14F-4D97-AF65-F5344CB8AC3E}">
        <p14:creationId xmlns:p14="http://schemas.microsoft.com/office/powerpoint/2010/main" val="3515585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955963" y="980729"/>
            <a:ext cx="10274531" cy="4525963"/>
          </a:xfrm>
        </p:spPr>
        <p:txBody>
          <a:bodyPr/>
          <a:lstStyle/>
          <a:p>
            <a:r>
              <a:rPr lang="da-DK" dirty="0" err="1"/>
              <a:t>Proc</a:t>
            </a:r>
            <a:r>
              <a:rPr lang="da-DK" dirty="0"/>
              <a:t>. Jespersen fremstillede </a:t>
            </a:r>
            <a:r>
              <a:rPr lang="da-DK" dirty="0" err="1"/>
              <a:t>Kbmdene</a:t>
            </a:r>
            <a:r>
              <a:rPr lang="da-DK" dirty="0"/>
              <a:t> Flint og </a:t>
            </a:r>
            <a:r>
              <a:rPr lang="da-DK" dirty="0" err="1"/>
              <a:t>Ellerman</a:t>
            </a:r>
            <a:r>
              <a:rPr lang="da-DK" dirty="0"/>
              <a:t> hvilke han i Henhold til det under Sagen tidligere Passerede nu bad admitteret til at beedige deres afholdte </a:t>
            </a:r>
            <a:r>
              <a:rPr lang="da-DK" dirty="0" err="1"/>
              <a:t>Skjønsforretning</a:t>
            </a:r>
            <a:r>
              <a:rPr lang="da-DK" dirty="0"/>
              <a:t> over det omhandlede Parti Cigarer.</a:t>
            </a:r>
          </a:p>
          <a:p>
            <a:endParaRPr lang="da-DK" dirty="0"/>
          </a:p>
        </p:txBody>
      </p:sp>
    </p:spTree>
    <p:extLst>
      <p:ext uri="{BB962C8B-B14F-4D97-AF65-F5344CB8AC3E}">
        <p14:creationId xmlns:p14="http://schemas.microsoft.com/office/powerpoint/2010/main" val="242300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62272"/>
            <a:ext cx="8229600" cy="1143000"/>
          </a:xfrm>
        </p:spPr>
        <p:txBody>
          <a:bodyPr/>
          <a:lstStyle/>
          <a:p>
            <a:r>
              <a:rPr lang="da-DK" dirty="0"/>
              <a:t>Eksempel på justitsprotokol</a:t>
            </a:r>
          </a:p>
        </p:txBody>
      </p:sp>
      <p:sp>
        <p:nvSpPr>
          <p:cNvPr id="4" name="Tekstboks 3"/>
          <p:cNvSpPr txBox="1"/>
          <p:nvPr/>
        </p:nvSpPr>
        <p:spPr>
          <a:xfrm>
            <a:off x="2427488" y="908720"/>
            <a:ext cx="7268913" cy="369332"/>
          </a:xfrm>
          <a:prstGeom prst="rect">
            <a:avLst/>
          </a:prstGeom>
          <a:noFill/>
        </p:spPr>
        <p:txBody>
          <a:bodyPr wrap="none" rtlCol="0">
            <a:spAutoFit/>
          </a:bodyPr>
          <a:lstStyle/>
          <a:p>
            <a:r>
              <a:rPr lang="da-DK" dirty="0"/>
              <a:t>Helsingør </a:t>
            </a:r>
            <a:r>
              <a:rPr lang="da-DK" dirty="0" err="1"/>
              <a:t>Byfoged</a:t>
            </a:r>
            <a:r>
              <a:rPr lang="da-DK" dirty="0"/>
              <a:t>: Justitsprotokol 1900-1904, pk. B.1-104 (især vedr. gæld):</a:t>
            </a:r>
          </a:p>
        </p:txBody>
      </p:sp>
      <p:pic>
        <p:nvPicPr>
          <p:cNvPr id="6"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640" y="1283584"/>
            <a:ext cx="6438066" cy="5457785"/>
          </a:xfrm>
        </p:spPr>
      </p:pic>
    </p:spTree>
    <p:extLst>
      <p:ext uri="{BB962C8B-B14F-4D97-AF65-F5344CB8AC3E}">
        <p14:creationId xmlns:p14="http://schemas.microsoft.com/office/powerpoint/2010/main" val="410132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pPr eaLnBrk="1" hangingPunct="1"/>
            <a:r>
              <a:rPr lang="da-DK" altLang="da-DK"/>
              <a:t>Hold øje med</a:t>
            </a:r>
          </a:p>
        </p:txBody>
      </p:sp>
      <p:sp>
        <p:nvSpPr>
          <p:cNvPr id="5123" name="Pladsholder til indhold 2"/>
          <p:cNvSpPr>
            <a:spLocks noGrp="1"/>
          </p:cNvSpPr>
          <p:nvPr>
            <p:ph idx="1"/>
          </p:nvPr>
        </p:nvSpPr>
        <p:spPr/>
        <p:txBody>
          <a:bodyPr/>
          <a:lstStyle/>
          <a:p>
            <a:pPr eaLnBrk="1" hangingPunct="1"/>
            <a:r>
              <a:rPr lang="da-DK" altLang="da-DK" dirty="0"/>
              <a:t>Hvilken myndighedstype, der behandler sagerne (amt, politi, kommune, sogn osv.)</a:t>
            </a:r>
          </a:p>
          <a:p>
            <a:pPr eaLnBrk="1" hangingPunct="1"/>
            <a:r>
              <a:rPr lang="da-DK" altLang="da-DK" dirty="0"/>
              <a:t>Hvad </a:t>
            </a:r>
            <a:r>
              <a:rPr lang="da-DK" altLang="da-DK" dirty="0" err="1"/>
              <a:t>arkivaliet</a:t>
            </a:r>
            <a:r>
              <a:rPr lang="da-DK" altLang="da-DK" dirty="0"/>
              <a:t> ofte kaldes (journalsag, skifteprotokol, straffeakt osv.)</a:t>
            </a:r>
          </a:p>
          <a:p>
            <a:pPr eaLnBrk="1" hangingPunct="1"/>
            <a:r>
              <a:rPr lang="da-DK" altLang="da-DK" dirty="0"/>
              <a:t>Disse to oplysninger skal bruges i Daisy!</a:t>
            </a:r>
          </a:p>
        </p:txBody>
      </p:sp>
    </p:spTree>
    <p:extLst>
      <p:ext uri="{BB962C8B-B14F-4D97-AF65-F5344CB8AC3E}">
        <p14:creationId xmlns:p14="http://schemas.microsoft.com/office/powerpoint/2010/main" val="755765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6"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774" y="116632"/>
            <a:ext cx="4155443" cy="6624736"/>
          </a:xfrm>
        </p:spPr>
      </p:pic>
    </p:spTree>
    <p:extLst>
      <p:ext uri="{BB962C8B-B14F-4D97-AF65-F5344CB8AC3E}">
        <p14:creationId xmlns:p14="http://schemas.microsoft.com/office/powerpoint/2010/main" val="3542418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6"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5760" y="116632"/>
            <a:ext cx="4032448" cy="6659528"/>
          </a:xfrm>
        </p:spPr>
      </p:pic>
    </p:spTree>
    <p:extLst>
      <p:ext uri="{BB962C8B-B14F-4D97-AF65-F5344CB8AC3E}">
        <p14:creationId xmlns:p14="http://schemas.microsoft.com/office/powerpoint/2010/main" val="264333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a-DK" altLang="da-DK" dirty="0"/>
              <a:t>Det store problem: Hvad hedder myndigheden?</a:t>
            </a:r>
          </a:p>
        </p:txBody>
      </p:sp>
      <p:sp>
        <p:nvSpPr>
          <p:cNvPr id="7171" name="Rectangle 3"/>
          <p:cNvSpPr>
            <a:spLocks noGrp="1" noChangeArrowheads="1"/>
          </p:cNvSpPr>
          <p:nvPr>
            <p:ph type="body" idx="1"/>
          </p:nvPr>
        </p:nvSpPr>
        <p:spPr/>
        <p:txBody>
          <a:bodyPr/>
          <a:lstStyle/>
          <a:p>
            <a:pPr eaLnBrk="1" hangingPunct="1">
              <a:buFontTx/>
              <a:buChar char="-"/>
            </a:pPr>
            <a:r>
              <a:rPr lang="da-DK" altLang="da-DK" dirty="0"/>
              <a:t>DIG-DAG</a:t>
            </a:r>
          </a:p>
          <a:p>
            <a:pPr eaLnBrk="1" hangingPunct="1">
              <a:buFontTx/>
              <a:buChar char="-"/>
            </a:pPr>
            <a:r>
              <a:rPr lang="da-DK" altLang="da-DK" dirty="0"/>
              <a:t>Betyder Digitalt atlas over Danmarks historisk-administrative geografi </a:t>
            </a:r>
          </a:p>
          <a:p>
            <a:pPr eaLnBrk="1" hangingPunct="1">
              <a:buFontTx/>
              <a:buChar char="-"/>
            </a:pPr>
            <a:r>
              <a:rPr lang="da-DK" altLang="da-DK" dirty="0"/>
              <a:t>Kan vælge år + myndighedstype og se myndighedens omfang og navn på den tid</a:t>
            </a:r>
          </a:p>
          <a:p>
            <a:pPr eaLnBrk="1" hangingPunct="1">
              <a:buFontTx/>
              <a:buChar char="-"/>
            </a:pPr>
            <a:r>
              <a:rPr lang="da-DK" altLang="da-DK" dirty="0"/>
              <a:t>Kan vælge stednavnesøgning (med % efter stednavnet!) og finde over- og underordnede myndigheder</a:t>
            </a:r>
          </a:p>
          <a:p>
            <a:pPr eaLnBrk="1" hangingPunct="1">
              <a:buFontTx/>
              <a:buChar char="-"/>
            </a:pPr>
            <a:endParaRPr lang="da-DK" altLang="da-DK" dirty="0"/>
          </a:p>
        </p:txBody>
      </p:sp>
    </p:spTree>
    <p:extLst>
      <p:ext uri="{BB962C8B-B14F-4D97-AF65-F5344CB8AC3E}">
        <p14:creationId xmlns:p14="http://schemas.microsoft.com/office/powerpoint/2010/main" val="3634976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pPr eaLnBrk="1" hangingPunct="1"/>
            <a:endParaRPr lang="da-DK" altLang="da-DK"/>
          </a:p>
        </p:txBody>
      </p:sp>
      <p:pic>
        <p:nvPicPr>
          <p:cNvPr id="8195"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68949" y="0"/>
            <a:ext cx="8314141" cy="6856675"/>
          </a:xfrm>
        </p:spPr>
      </p:pic>
    </p:spTree>
    <p:extLst>
      <p:ext uri="{BB962C8B-B14F-4D97-AF65-F5344CB8AC3E}">
        <p14:creationId xmlns:p14="http://schemas.microsoft.com/office/powerpoint/2010/main" val="2258771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2209800" y="1111250"/>
            <a:ext cx="7772400" cy="1143000"/>
          </a:xfrm>
        </p:spPr>
        <p:txBody>
          <a:bodyPr/>
          <a:lstStyle/>
          <a:p>
            <a:r>
              <a:rPr lang="da-DK" altLang="da-DK"/>
              <a:t>Nu -</a:t>
            </a:r>
          </a:p>
        </p:txBody>
      </p:sp>
      <p:sp>
        <p:nvSpPr>
          <p:cNvPr id="11267" name="Pladsholder til indhold 2"/>
          <p:cNvSpPr>
            <a:spLocks noGrp="1"/>
          </p:cNvSpPr>
          <p:nvPr>
            <p:ph idx="1"/>
          </p:nvPr>
        </p:nvSpPr>
        <p:spPr>
          <a:xfrm>
            <a:off x="2209800" y="2482850"/>
            <a:ext cx="7772400" cy="4114800"/>
          </a:xfrm>
        </p:spPr>
        <p:txBody>
          <a:bodyPr/>
          <a:lstStyle/>
          <a:p>
            <a:pPr marL="0" indent="0" algn="ctr">
              <a:buNone/>
            </a:pPr>
            <a:r>
              <a:rPr lang="da-DK" altLang="da-DK" dirty="0"/>
              <a:t>- er du parat til at søge i Daisy og AO!</a:t>
            </a:r>
          </a:p>
        </p:txBody>
      </p:sp>
    </p:spTree>
    <p:extLst>
      <p:ext uri="{BB962C8B-B14F-4D97-AF65-F5344CB8AC3E}">
        <p14:creationId xmlns:p14="http://schemas.microsoft.com/office/powerpoint/2010/main" val="332015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Daisy, indgangen til arkivalier</a:t>
            </a:r>
          </a:p>
        </p:txBody>
      </p:sp>
      <p:sp>
        <p:nvSpPr>
          <p:cNvPr id="3" name="Pladsholder til indhold 2"/>
          <p:cNvSpPr>
            <a:spLocks noGrp="1"/>
          </p:cNvSpPr>
          <p:nvPr>
            <p:ph idx="1"/>
          </p:nvPr>
        </p:nvSpPr>
        <p:spPr/>
        <p:txBody>
          <a:bodyPr/>
          <a:lstStyle/>
          <a:p>
            <a:r>
              <a:rPr lang="da-DK" dirty="0"/>
              <a:t>En elektronisk registratur</a:t>
            </a:r>
          </a:p>
          <a:p>
            <a:r>
              <a:rPr lang="da-DK" dirty="0"/>
              <a:t>Indeholder Rigsarkivets samlinger, både offentlige og private arkivalier</a:t>
            </a:r>
          </a:p>
          <a:p>
            <a:r>
              <a:rPr lang="da-DK" dirty="0"/>
              <a:t>Vigtige ord:</a:t>
            </a:r>
          </a:p>
          <a:p>
            <a:pPr lvl="1"/>
            <a:r>
              <a:rPr lang="da-DK" dirty="0"/>
              <a:t>Proveniensprincippet: Myndighedens orden bevares</a:t>
            </a:r>
          </a:p>
          <a:p>
            <a:pPr lvl="1"/>
            <a:r>
              <a:rPr lang="da-DK" dirty="0"/>
              <a:t>Arkivskaber: Den, der har skabt arkivet</a:t>
            </a:r>
          </a:p>
          <a:p>
            <a:pPr lvl="1"/>
            <a:r>
              <a:rPr lang="da-DK" dirty="0"/>
              <a:t>Arkivserie (titel): Det, </a:t>
            </a:r>
            <a:r>
              <a:rPr lang="da-DK" dirty="0" err="1"/>
              <a:t>arkivaliet</a:t>
            </a:r>
            <a:r>
              <a:rPr lang="da-DK" dirty="0"/>
              <a:t> kaldes</a:t>
            </a:r>
          </a:p>
        </p:txBody>
      </p:sp>
    </p:spTree>
    <p:extLst>
      <p:ext uri="{BB962C8B-B14F-4D97-AF65-F5344CB8AC3E}">
        <p14:creationId xmlns:p14="http://schemas.microsoft.com/office/powerpoint/2010/main" val="2950772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29047" y="288400"/>
            <a:ext cx="7953895" cy="609600"/>
          </a:xfrm>
        </p:spPr>
        <p:txBody>
          <a:bodyPr/>
          <a:lstStyle/>
          <a:p>
            <a:pPr eaLnBrk="1" hangingPunct="1"/>
            <a:r>
              <a:rPr lang="da-DK" altLang="da-DK" sz="3200" dirty="0" err="1"/>
              <a:t>DAISYs</a:t>
            </a:r>
            <a:r>
              <a:rPr lang="da-DK" altLang="da-DK" sz="3200" dirty="0"/>
              <a:t> forside</a:t>
            </a:r>
          </a:p>
        </p:txBody>
      </p:sp>
      <p:sp>
        <p:nvSpPr>
          <p:cNvPr id="29699" name="Rectangle 3"/>
          <p:cNvSpPr>
            <a:spLocks noGrp="1" noChangeArrowheads="1"/>
          </p:cNvSpPr>
          <p:nvPr>
            <p:ph type="body" idx="1"/>
          </p:nvPr>
        </p:nvSpPr>
        <p:spPr/>
        <p:txBody>
          <a:bodyPr/>
          <a:lstStyle/>
          <a:p>
            <a:pPr eaLnBrk="1" hangingPunct="1"/>
            <a:endParaRPr lang="da-DK" altLang="da-DK"/>
          </a:p>
        </p:txBody>
      </p:sp>
      <p:pic>
        <p:nvPicPr>
          <p:cNvPr id="2" name="Billede 1" descr="Skærmkli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030" y="1004008"/>
            <a:ext cx="8885939" cy="5853992"/>
          </a:xfrm>
          <a:prstGeom prst="rect">
            <a:avLst/>
          </a:prstGeom>
        </p:spPr>
      </p:pic>
    </p:spTree>
    <p:extLst>
      <p:ext uri="{BB962C8B-B14F-4D97-AF65-F5344CB8AC3E}">
        <p14:creationId xmlns:p14="http://schemas.microsoft.com/office/powerpoint/2010/main" val="3766193828"/>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1474</Words>
  <Application>Microsoft Office PowerPoint</Application>
  <PresentationFormat>Widescreen</PresentationFormat>
  <Paragraphs>125</Paragraphs>
  <Slides>41</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41</vt:i4>
      </vt:variant>
    </vt:vector>
  </HeadingPairs>
  <TitlesOfParts>
    <vt:vector size="45" baseType="lpstr">
      <vt:lpstr>Arial</vt:lpstr>
      <vt:lpstr>Calibri</vt:lpstr>
      <vt:lpstr>Calibri Light</vt:lpstr>
      <vt:lpstr>Office-tema</vt:lpstr>
      <vt:lpstr>Politi- og straffesager</vt:lpstr>
      <vt:lpstr>Hvad kan vi nå?</vt:lpstr>
      <vt:lpstr>Hvordan du finder det rigtige arkivalie</vt:lpstr>
      <vt:lpstr>Hold øje med</vt:lpstr>
      <vt:lpstr>Det store problem: Hvad hedder myndigheden?</vt:lpstr>
      <vt:lpstr>PowerPoint-præsentation</vt:lpstr>
      <vt:lpstr>Nu -</vt:lpstr>
      <vt:lpstr>Daisy, indgangen til arkivalier</vt:lpstr>
      <vt:lpstr>DAISYs forside</vt:lpstr>
      <vt:lpstr>Arkivalieronlines forside</vt:lpstr>
      <vt:lpstr>PowerPoint-præsentation</vt:lpstr>
      <vt:lpstr>Politi- og straffesager -1897</vt:lpstr>
      <vt:lpstr>Indgangsmidler</vt:lpstr>
      <vt:lpstr>Kirkebøger</vt:lpstr>
      <vt:lpstr>Folketællinger</vt:lpstr>
      <vt:lpstr>Lægdsruller</vt:lpstr>
      <vt:lpstr>Eksempel: Jonas Larsen</vt:lpstr>
      <vt:lpstr>De to typer sager</vt:lpstr>
      <vt:lpstr>Hvilken jurisdiktion</vt:lpstr>
      <vt:lpstr>Eksempel: Hestetyveriet</vt:lpstr>
      <vt:lpstr>Retsbetjenten som dommer og politimester</vt:lpstr>
      <vt:lpstr>Hvilken ret afhængig af sagstype</vt:lpstr>
      <vt:lpstr>Mundtlighed og skriftlighed</vt:lpstr>
      <vt:lpstr>Protokoller</vt:lpstr>
      <vt:lpstr>PowerPoint-præsentation</vt:lpstr>
      <vt:lpstr>Eksempel på politiprotokol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Eksempel på justitsprotokol</vt:lpstr>
      <vt:lpstr>PowerPoint-præsentation</vt:lpstr>
      <vt:lpstr>PowerPoint-præsentation</vt:lpstr>
      <vt:lpstr>Eksempel på justitsprotokol</vt:lpstr>
      <vt:lpstr>PowerPoint-præsentation</vt:lpstr>
      <vt:lpstr>PowerPoint-præsentation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Michael Dupont Rasmussen</dc:creator>
  <cp:lastModifiedBy>Peter Bjørn Thomsen</cp:lastModifiedBy>
  <cp:revision>10</cp:revision>
  <dcterms:created xsi:type="dcterms:W3CDTF">2024-04-17T06:25:36Z</dcterms:created>
  <dcterms:modified xsi:type="dcterms:W3CDTF">2025-04-14T17:23:47Z</dcterms:modified>
</cp:coreProperties>
</file>